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75" r:id="rId4"/>
    <p:sldId id="262" r:id="rId5"/>
    <p:sldId id="276" r:id="rId6"/>
    <p:sldId id="267" r:id="rId7"/>
    <p:sldId id="268" r:id="rId8"/>
    <p:sldId id="272" r:id="rId9"/>
    <p:sldId id="274" r:id="rId10"/>
    <p:sldId id="273"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336" y="10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6/13/2018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4212" y="1120461"/>
            <a:ext cx="8510588" cy="1867437"/>
          </a:xfrm>
        </p:spPr>
        <p:txBody>
          <a:bodyPr/>
          <a:lstStyle/>
          <a:p>
            <a:r>
              <a:rPr lang="es-EC" dirty="0"/>
              <a:t>APF – </a:t>
            </a:r>
            <a:r>
              <a:rPr lang="es-EC" dirty="0" err="1"/>
              <a:t>COMISIóN</a:t>
            </a:r>
            <a:r>
              <a:rPr lang="es-EC" dirty="0"/>
              <a:t/>
            </a:r>
            <a:br>
              <a:rPr lang="es-EC" dirty="0"/>
            </a:br>
            <a:r>
              <a:rPr lang="es-EC" dirty="0"/>
              <a:t>social</a:t>
            </a:r>
          </a:p>
        </p:txBody>
      </p:sp>
      <p:sp>
        <p:nvSpPr>
          <p:cNvPr id="3" name="Subtítulo 2"/>
          <p:cNvSpPr>
            <a:spLocks noGrp="1"/>
          </p:cNvSpPr>
          <p:nvPr>
            <p:ph type="subTitle" idx="1"/>
          </p:nvPr>
        </p:nvSpPr>
        <p:spPr>
          <a:xfrm>
            <a:off x="684212" y="3264319"/>
            <a:ext cx="6400800" cy="1062984"/>
          </a:xfrm>
        </p:spPr>
        <p:txBody>
          <a:bodyPr>
            <a:normAutofit fontScale="92500" lnSpcReduction="10000"/>
          </a:bodyPr>
          <a:lstStyle/>
          <a:p>
            <a:r>
              <a:rPr lang="es-EC" sz="2800" dirty="0">
                <a:solidFill>
                  <a:schemeClr val="tx2">
                    <a:lumMod val="20000"/>
                    <a:lumOff val="80000"/>
                  </a:schemeClr>
                </a:solidFill>
              </a:rPr>
              <a:t>INFORME DE ACTIVIDADES </a:t>
            </a:r>
          </a:p>
          <a:p>
            <a:r>
              <a:rPr lang="es-EC" sz="2800" dirty="0" smtClean="0">
                <a:solidFill>
                  <a:schemeClr val="tx2">
                    <a:lumMod val="20000"/>
                    <a:lumOff val="80000"/>
                  </a:schemeClr>
                </a:solidFill>
              </a:rPr>
              <a:t>Abril 2018</a:t>
            </a:r>
            <a:endParaRPr lang="es-EC" sz="2800" dirty="0">
              <a:solidFill>
                <a:schemeClr val="tx2">
                  <a:lumMod val="20000"/>
                  <a:lumOff val="80000"/>
                </a:schemeClr>
              </a:solidFill>
            </a:endParaRPr>
          </a:p>
          <a:p>
            <a:endParaRPr lang="es-EC" dirty="0"/>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2158" y="3621258"/>
            <a:ext cx="6311542" cy="2947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83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1" y="1687491"/>
            <a:ext cx="9065095" cy="4417096"/>
          </a:xfrm>
        </p:spPr>
        <p:txBody>
          <a:bodyPr>
            <a:normAutofit/>
          </a:bodyPr>
          <a:lstStyle/>
          <a:p>
            <a:pPr marL="342900" indent="-342900">
              <a:buFont typeface="Arial" panose="020B0604020202020204" pitchFamily="34" charset="0"/>
              <a:buChar char="•"/>
            </a:pPr>
            <a:r>
              <a:rPr lang="es-EC" sz="2000" dirty="0" smtClean="0">
                <a:solidFill>
                  <a:schemeClr val="tx2">
                    <a:lumMod val="20000"/>
                    <a:lumOff val="80000"/>
                  </a:schemeClr>
                </a:solidFill>
              </a:rPr>
              <a:t>Se presentaron dos obras teatrales que fueron aprobadas por las Directoras de </a:t>
            </a:r>
            <a:r>
              <a:rPr lang="es-EC" sz="2000" dirty="0" err="1" smtClean="0">
                <a:solidFill>
                  <a:schemeClr val="tx2">
                    <a:lumMod val="20000"/>
                    <a:lumOff val="80000"/>
                  </a:schemeClr>
                </a:solidFill>
              </a:rPr>
              <a:t>Kinder</a:t>
            </a:r>
            <a:r>
              <a:rPr lang="es-EC" sz="2000" dirty="0" smtClean="0">
                <a:solidFill>
                  <a:schemeClr val="tx2">
                    <a:lumMod val="20000"/>
                    <a:lumOff val="80000"/>
                  </a:schemeClr>
                </a:solidFill>
              </a:rPr>
              <a:t> y Primaria. </a:t>
            </a:r>
          </a:p>
          <a:p>
            <a:pPr marL="342900" indent="-342900">
              <a:buFont typeface="Arial" panose="020B0604020202020204" pitchFamily="34" charset="0"/>
              <a:buChar char="•"/>
            </a:pPr>
            <a:r>
              <a:rPr lang="es-EC" sz="2000" dirty="0" smtClean="0">
                <a:solidFill>
                  <a:schemeClr val="tx2">
                    <a:lumMod val="20000"/>
                    <a:lumOff val="80000"/>
                  </a:schemeClr>
                </a:solidFill>
              </a:rPr>
              <a:t>Para los niños de Kínder hasta 3er grado la obra fue: Diente </a:t>
            </a:r>
            <a:r>
              <a:rPr lang="es-EC" sz="2000" dirty="0">
                <a:solidFill>
                  <a:schemeClr val="tx2">
                    <a:lumMod val="20000"/>
                    <a:lumOff val="80000"/>
                  </a:schemeClr>
                </a:solidFill>
              </a:rPr>
              <a:t>de </a:t>
            </a:r>
            <a:r>
              <a:rPr lang="es-EC" sz="2000" dirty="0" smtClean="0">
                <a:solidFill>
                  <a:schemeClr val="tx2">
                    <a:lumMod val="20000"/>
                    <a:lumOff val="80000"/>
                  </a:schemeClr>
                </a:solidFill>
              </a:rPr>
              <a:t>leche.</a:t>
            </a:r>
            <a:endParaRPr lang="es-EC" sz="2000" dirty="0">
              <a:solidFill>
                <a:schemeClr val="tx2">
                  <a:lumMod val="20000"/>
                  <a:lumOff val="80000"/>
                </a:schemeClr>
              </a:solidFill>
            </a:endParaRPr>
          </a:p>
          <a:p>
            <a:pPr marL="342900" indent="-342900">
              <a:buFont typeface="Arial" panose="020B0604020202020204" pitchFamily="34" charset="0"/>
              <a:buChar char="•"/>
            </a:pPr>
            <a:r>
              <a:rPr lang="es-EC" sz="2000" dirty="0" smtClean="0">
                <a:solidFill>
                  <a:schemeClr val="tx2">
                    <a:lumMod val="20000"/>
                    <a:lumOff val="80000"/>
                  </a:schemeClr>
                </a:solidFill>
              </a:rPr>
              <a:t>Para los </a:t>
            </a:r>
            <a:r>
              <a:rPr lang="es-EC" sz="2000" dirty="0">
                <a:solidFill>
                  <a:schemeClr val="tx2">
                    <a:lumMod val="20000"/>
                    <a:lumOff val="80000"/>
                  </a:schemeClr>
                </a:solidFill>
              </a:rPr>
              <a:t>niños de </a:t>
            </a:r>
            <a:r>
              <a:rPr lang="es-EC" sz="2000" dirty="0" smtClean="0">
                <a:solidFill>
                  <a:schemeClr val="tx2">
                    <a:lumMod val="20000"/>
                    <a:lumOff val="80000"/>
                  </a:schemeClr>
                </a:solidFill>
              </a:rPr>
              <a:t>4tos a </a:t>
            </a:r>
            <a:r>
              <a:rPr lang="es-EC" sz="2000" dirty="0">
                <a:solidFill>
                  <a:schemeClr val="tx2">
                    <a:lumMod val="20000"/>
                    <a:lumOff val="80000"/>
                  </a:schemeClr>
                </a:solidFill>
              </a:rPr>
              <a:t>6tos </a:t>
            </a:r>
            <a:r>
              <a:rPr lang="es-EC" sz="2000" dirty="0" smtClean="0">
                <a:solidFill>
                  <a:schemeClr val="tx2">
                    <a:lumMod val="20000"/>
                    <a:lumOff val="80000"/>
                  </a:schemeClr>
                </a:solidFill>
              </a:rPr>
              <a:t>grados, la obra fue </a:t>
            </a:r>
            <a:r>
              <a:rPr lang="es-EC" sz="2000" dirty="0" err="1" smtClean="0">
                <a:solidFill>
                  <a:schemeClr val="tx2">
                    <a:lumMod val="20000"/>
                    <a:lumOff val="80000"/>
                  </a:schemeClr>
                </a:solidFill>
              </a:rPr>
              <a:t>Rapunzipunzipún</a:t>
            </a:r>
            <a:r>
              <a:rPr lang="es-EC" sz="2000" dirty="0" smtClean="0">
                <a:solidFill>
                  <a:schemeClr val="tx2">
                    <a:lumMod val="20000"/>
                    <a:lumOff val="80000"/>
                  </a:schemeClr>
                </a:solidFill>
              </a:rPr>
              <a:t>,  obra que combina las marionetas y la música clásica. </a:t>
            </a:r>
            <a:endParaRPr lang="es-EC" sz="2000" dirty="0">
              <a:solidFill>
                <a:schemeClr val="tx2">
                  <a:lumMod val="20000"/>
                  <a:lumOff val="80000"/>
                </a:schemeClr>
              </a:solidFill>
            </a:endParaRPr>
          </a:p>
          <a:p>
            <a:pPr marL="342900" indent="-342900">
              <a:buFont typeface="Arial" panose="020B0604020202020204" pitchFamily="34" charset="0"/>
              <a:buChar char="•"/>
            </a:pPr>
            <a:r>
              <a:rPr lang="es-EC" sz="2000" dirty="0">
                <a:solidFill>
                  <a:schemeClr val="tx2">
                    <a:lumMod val="20000"/>
                    <a:lumOff val="80000"/>
                  </a:schemeClr>
                </a:solidFill>
              </a:rPr>
              <a:t>Se </a:t>
            </a:r>
            <a:r>
              <a:rPr lang="es-EC" sz="2000" dirty="0" smtClean="0">
                <a:solidFill>
                  <a:schemeClr val="tx2">
                    <a:lumMod val="20000"/>
                    <a:lumOff val="80000"/>
                  </a:schemeClr>
                </a:solidFill>
              </a:rPr>
              <a:t>entregó </a:t>
            </a:r>
            <a:r>
              <a:rPr lang="es-EC" sz="2000" dirty="0">
                <a:solidFill>
                  <a:schemeClr val="tx2">
                    <a:lumMod val="20000"/>
                    <a:lumOff val="80000"/>
                  </a:schemeClr>
                </a:solidFill>
              </a:rPr>
              <a:t>un helado a todos los niños.</a:t>
            </a:r>
          </a:p>
          <a:p>
            <a:pPr marL="342900" indent="-342900">
              <a:buFont typeface="Arial" panose="020B0604020202020204" pitchFamily="34" charset="0"/>
              <a:buChar char="•"/>
            </a:pPr>
            <a:endParaRPr lang="es-EC" sz="2400" dirty="0">
              <a:solidFill>
                <a:schemeClr val="tx2">
                  <a:lumMod val="20000"/>
                  <a:lumOff val="80000"/>
                </a:schemeClr>
              </a:solidFill>
            </a:endParaRPr>
          </a:p>
          <a:p>
            <a:pPr marL="342900" indent="-342900">
              <a:buFont typeface="Arial" panose="020B0604020202020204" pitchFamily="34" charset="0"/>
              <a:buChar char="•"/>
            </a:pPr>
            <a:endParaRPr lang="es-EC" sz="2400" dirty="0"/>
          </a:p>
          <a:p>
            <a:pPr marL="342900" indent="-342900">
              <a:buFont typeface="Arial" panose="020B0604020202020204" pitchFamily="34" charset="0"/>
              <a:buChar char="•"/>
            </a:pPr>
            <a:endParaRPr lang="es-EC" sz="2400" dirty="0"/>
          </a:p>
          <a:p>
            <a:pPr marL="342900" indent="-342900">
              <a:buFont typeface="Arial" panose="020B0604020202020204" pitchFamily="34" charset="0"/>
              <a:buChar char="•"/>
            </a:pPr>
            <a:endParaRPr lang="es-EC" sz="2400" dirty="0"/>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684212" y="685799"/>
            <a:ext cx="8001000" cy="800101"/>
          </a:xfrm>
        </p:spPr>
        <p:txBody>
          <a:bodyPr>
            <a:normAutofit fontScale="90000"/>
          </a:bodyPr>
          <a:lstStyle/>
          <a:p>
            <a:r>
              <a:rPr lang="es-EC" dirty="0"/>
              <a:t>5</a:t>
            </a:r>
            <a:r>
              <a:rPr lang="es-EC" dirty="0" smtClean="0"/>
              <a:t>. </a:t>
            </a:r>
            <a:r>
              <a:rPr lang="es-EC" dirty="0"/>
              <a:t>DÍA DEL NIÑO</a:t>
            </a:r>
          </a:p>
        </p:txBody>
      </p:sp>
      <p:sp>
        <p:nvSpPr>
          <p:cNvPr id="2" name="AutoShape 2" descr="Resultado de imagen para banner roll up medid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5" name="AutoShape 4" descr="Resultado de imagen para banner roll up medida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Tree>
    <p:extLst>
      <p:ext uri="{BB962C8B-B14F-4D97-AF65-F5344CB8AC3E}">
        <p14:creationId xmlns:p14="http://schemas.microsoft.com/office/powerpoint/2010/main" val="2711506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1" y="1687491"/>
            <a:ext cx="9065095" cy="4417096"/>
          </a:xfrm>
        </p:spPr>
        <p:txBody>
          <a:bodyPr>
            <a:normAutofit/>
          </a:bodyPr>
          <a:lstStyle/>
          <a:p>
            <a:pPr marL="342900" indent="-342900">
              <a:buFont typeface="Arial" panose="020B0604020202020204" pitchFamily="34" charset="0"/>
              <a:buChar char="•"/>
            </a:pPr>
            <a:endParaRPr lang="es-EC" sz="2000" dirty="0" smtClean="0">
              <a:solidFill>
                <a:schemeClr val="tx2">
                  <a:lumMod val="20000"/>
                  <a:lumOff val="80000"/>
                </a:schemeClr>
              </a:solidFill>
            </a:endParaRPr>
          </a:p>
          <a:p>
            <a:pPr marL="342900" indent="-342900">
              <a:buFont typeface="Arial" panose="020B0604020202020204" pitchFamily="34" charset="0"/>
              <a:buChar char="•"/>
            </a:pPr>
            <a:r>
              <a:rPr lang="es-EC" sz="2000" dirty="0" smtClean="0">
                <a:solidFill>
                  <a:schemeClr val="tx2">
                    <a:lumMod val="20000"/>
                    <a:lumOff val="80000"/>
                  </a:schemeClr>
                </a:solidFill>
              </a:rPr>
              <a:t>Se </a:t>
            </a:r>
            <a:r>
              <a:rPr lang="es-EC" sz="2000" dirty="0">
                <a:solidFill>
                  <a:schemeClr val="tx2">
                    <a:lumMod val="20000"/>
                    <a:lumOff val="80000"/>
                  </a:schemeClr>
                </a:solidFill>
              </a:rPr>
              <a:t>hizo un acercamiento con Extracurriculares del CAQ para coordinar la fecha, a fin de que no se cruce con el campamento que realiza el </a:t>
            </a:r>
            <a:r>
              <a:rPr lang="es-EC" sz="2000" dirty="0" smtClean="0">
                <a:solidFill>
                  <a:schemeClr val="tx2">
                    <a:lumMod val="20000"/>
                    <a:lumOff val="80000"/>
                  </a:schemeClr>
                </a:solidFill>
              </a:rPr>
              <a:t>colegio; sin embargo, el CAQ ha solicitado que no se realice el campamento en las fechas en que realiza Extracurriculares.</a:t>
            </a:r>
          </a:p>
          <a:p>
            <a:endParaRPr lang="es-EC" sz="2400" dirty="0">
              <a:solidFill>
                <a:schemeClr val="tx2">
                  <a:lumMod val="20000"/>
                  <a:lumOff val="80000"/>
                </a:schemeClr>
              </a:solidFill>
            </a:endParaRPr>
          </a:p>
          <a:p>
            <a:pPr marL="342900" indent="-342900">
              <a:buFont typeface="Arial" panose="020B0604020202020204" pitchFamily="34" charset="0"/>
              <a:buChar char="•"/>
            </a:pPr>
            <a:endParaRPr lang="es-EC" sz="2400" dirty="0"/>
          </a:p>
          <a:p>
            <a:pPr marL="342900" indent="-342900">
              <a:buFont typeface="Arial" panose="020B0604020202020204" pitchFamily="34" charset="0"/>
              <a:buChar char="•"/>
            </a:pPr>
            <a:endParaRPr lang="es-EC" sz="2400" dirty="0"/>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684212" y="685799"/>
            <a:ext cx="8001000" cy="800101"/>
          </a:xfrm>
        </p:spPr>
        <p:txBody>
          <a:bodyPr>
            <a:normAutofit fontScale="90000"/>
          </a:bodyPr>
          <a:lstStyle/>
          <a:p>
            <a:r>
              <a:rPr lang="es-EC" dirty="0"/>
              <a:t>5. CAMPAMENTO DE VERANO</a:t>
            </a:r>
          </a:p>
        </p:txBody>
      </p:sp>
      <p:sp>
        <p:nvSpPr>
          <p:cNvPr id="2" name="AutoShape 2" descr="Resultado de imagen para banner roll up medid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5" name="AutoShape 4" descr="Resultado de imagen para banner roll up medida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Tree>
    <p:extLst>
      <p:ext uri="{BB962C8B-B14F-4D97-AF65-F5344CB8AC3E}">
        <p14:creationId xmlns:p14="http://schemas.microsoft.com/office/powerpoint/2010/main" val="1351824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2" y="1700369"/>
            <a:ext cx="10923588" cy="4038599"/>
          </a:xfrm>
        </p:spPr>
        <p:txBody>
          <a:bodyPr>
            <a:noAutofit/>
          </a:bodyPr>
          <a:lstStyle/>
          <a:p>
            <a:pPr marL="342900" indent="-342900">
              <a:buFont typeface="Arial" panose="020B0604020202020204" pitchFamily="34" charset="0"/>
              <a:buChar char="•"/>
            </a:pPr>
            <a:r>
              <a:rPr lang="es-EC" sz="2000" dirty="0" smtClean="0">
                <a:solidFill>
                  <a:schemeClr val="tx1"/>
                </a:solidFill>
              </a:rPr>
              <a:t>Se presentaron 41 actos  en el Show de Talentos:  danza aérea, gimnasia, canto, piano, guitarra, batería, teclado, patinaje, baile, mimos, dibujo y más.  </a:t>
            </a:r>
            <a:endParaRPr lang="es-EC" sz="2000" dirty="0">
              <a:solidFill>
                <a:schemeClr val="tx1"/>
              </a:solidFill>
            </a:endParaRPr>
          </a:p>
          <a:p>
            <a:pPr marL="342900" indent="-342900">
              <a:buFont typeface="Arial" panose="020B0604020202020204" pitchFamily="34" charset="0"/>
              <a:buChar char="•"/>
            </a:pPr>
            <a:r>
              <a:rPr lang="es-EC" sz="2000" dirty="0" smtClean="0">
                <a:solidFill>
                  <a:schemeClr val="tx1"/>
                </a:solidFill>
              </a:rPr>
              <a:t>Los niños asistieron a las dos tardes de práctica que estuvieron planificadas, tardes en las que se afinaron detalles para la presentación.  Se les entregó un refrigerio ambos días. </a:t>
            </a:r>
          </a:p>
          <a:p>
            <a:pPr marL="342900" indent="-342900">
              <a:buFont typeface="Arial" panose="020B0604020202020204" pitchFamily="34" charset="0"/>
              <a:buChar char="•"/>
            </a:pPr>
            <a:r>
              <a:rPr lang="es-EC" sz="2000" dirty="0" smtClean="0">
                <a:solidFill>
                  <a:schemeClr val="tx1"/>
                </a:solidFill>
              </a:rPr>
              <a:t>Se </a:t>
            </a:r>
            <a:r>
              <a:rPr lang="es-EC" sz="2000" dirty="0">
                <a:solidFill>
                  <a:schemeClr val="tx1"/>
                </a:solidFill>
              </a:rPr>
              <a:t>expusieron los dibujos realizados por los niños de los 4to grados, con premios para el </a:t>
            </a:r>
            <a:r>
              <a:rPr lang="es-EC" sz="2000" dirty="0" smtClean="0">
                <a:solidFill>
                  <a:schemeClr val="tx1"/>
                </a:solidFill>
              </a:rPr>
              <a:t>primero, </a:t>
            </a:r>
            <a:r>
              <a:rPr lang="es-EC" sz="2000" dirty="0">
                <a:solidFill>
                  <a:schemeClr val="tx1"/>
                </a:solidFill>
              </a:rPr>
              <a:t>segundo y tercer lugar. El dibujo ganador será utilizado como fondo para la publicidad y afiches del Show de talentos del próximo año</a:t>
            </a:r>
            <a:r>
              <a:rPr lang="es-EC" sz="2000" dirty="0" smtClean="0">
                <a:solidFill>
                  <a:schemeClr val="tx1"/>
                </a:solidFill>
              </a:rPr>
              <a:t>.</a:t>
            </a:r>
            <a:endParaRPr lang="es-EC" sz="2000" dirty="0">
              <a:solidFill>
                <a:schemeClr val="tx1"/>
              </a:solidFill>
            </a:endParaRPr>
          </a:p>
          <a:p>
            <a:pPr marL="342900" indent="-342900">
              <a:buFont typeface="Arial" panose="020B0604020202020204" pitchFamily="34" charset="0"/>
              <a:buChar char="•"/>
            </a:pPr>
            <a:r>
              <a:rPr lang="es-EC" sz="2000" dirty="0" smtClean="0">
                <a:solidFill>
                  <a:schemeClr val="tx1"/>
                </a:solidFill>
              </a:rPr>
              <a:t>A las afueras del teatro se vendieron </a:t>
            </a:r>
            <a:r>
              <a:rPr lang="es-EC" sz="2000" dirty="0" err="1" smtClean="0">
                <a:solidFill>
                  <a:schemeClr val="tx1"/>
                </a:solidFill>
              </a:rPr>
              <a:t>hot</a:t>
            </a:r>
            <a:r>
              <a:rPr lang="es-EC" sz="2000" dirty="0" smtClean="0">
                <a:solidFill>
                  <a:schemeClr val="tx1"/>
                </a:solidFill>
              </a:rPr>
              <a:t> </a:t>
            </a:r>
            <a:r>
              <a:rPr lang="es-EC" sz="2000" dirty="0" err="1" smtClean="0">
                <a:solidFill>
                  <a:schemeClr val="tx1"/>
                </a:solidFill>
              </a:rPr>
              <a:t>dogs</a:t>
            </a:r>
            <a:r>
              <a:rPr lang="es-EC" sz="2000" dirty="0" smtClean="0">
                <a:solidFill>
                  <a:schemeClr val="tx1"/>
                </a:solidFill>
              </a:rPr>
              <a:t>, café, gaseosa, agua y  pasteles que fueron donadas por los miembros de la Comisión Social. </a:t>
            </a:r>
            <a:endParaRPr lang="es-EC" sz="2000" dirty="0">
              <a:solidFill>
                <a:schemeClr val="tx1"/>
              </a:solidFill>
            </a:endParaRPr>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684212" y="685799"/>
            <a:ext cx="8497366" cy="800101"/>
          </a:xfrm>
        </p:spPr>
        <p:txBody>
          <a:bodyPr>
            <a:normAutofit fontScale="90000"/>
          </a:bodyPr>
          <a:lstStyle/>
          <a:p>
            <a:r>
              <a:rPr lang="es-EC" dirty="0"/>
              <a:t>1.  SHOW DE TALENTOS</a:t>
            </a:r>
          </a:p>
        </p:txBody>
      </p:sp>
    </p:spTree>
    <p:extLst>
      <p:ext uri="{BB962C8B-B14F-4D97-AF65-F5344CB8AC3E}">
        <p14:creationId xmlns:p14="http://schemas.microsoft.com/office/powerpoint/2010/main" val="1102723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2" y="1700369"/>
            <a:ext cx="10923588" cy="4038599"/>
          </a:xfrm>
        </p:spPr>
        <p:txBody>
          <a:bodyPr>
            <a:noAutofit/>
          </a:bodyPr>
          <a:lstStyle/>
          <a:p>
            <a:pPr marL="342900" indent="-342900">
              <a:buFont typeface="Arial" panose="020B0604020202020204" pitchFamily="34" charset="0"/>
              <a:buChar char="•"/>
            </a:pPr>
            <a:r>
              <a:rPr lang="es-EC" sz="2000" dirty="0" smtClean="0">
                <a:solidFill>
                  <a:schemeClr val="tx1"/>
                </a:solidFill>
              </a:rPr>
              <a:t>Los </a:t>
            </a:r>
            <a:r>
              <a:rPr lang="es-EC" sz="2000" dirty="0" smtClean="0">
                <a:solidFill>
                  <a:schemeClr val="tx1"/>
                </a:solidFill>
              </a:rPr>
              <a:t>miembros de la Comisión cumplieron diversas funciones como </a:t>
            </a:r>
            <a:r>
              <a:rPr lang="es-EC" sz="2000" dirty="0">
                <a:solidFill>
                  <a:schemeClr val="tx1"/>
                </a:solidFill>
              </a:rPr>
              <a:t>venta de boletos, alimentos, presentadora, utileros y </a:t>
            </a:r>
            <a:r>
              <a:rPr lang="es-EC" sz="2000" dirty="0" smtClean="0">
                <a:solidFill>
                  <a:schemeClr val="tx1"/>
                </a:solidFill>
              </a:rPr>
              <a:t>ayudantes detrás </a:t>
            </a:r>
            <a:r>
              <a:rPr lang="es-EC" sz="2000" dirty="0">
                <a:solidFill>
                  <a:schemeClr val="tx1"/>
                </a:solidFill>
              </a:rPr>
              <a:t>de bastidores</a:t>
            </a:r>
            <a:r>
              <a:rPr lang="es-EC" sz="2000" dirty="0" smtClean="0">
                <a:solidFill>
                  <a:schemeClr val="tx1"/>
                </a:solidFill>
              </a:rPr>
              <a:t>.</a:t>
            </a:r>
          </a:p>
          <a:p>
            <a:pPr marL="342900" indent="-342900">
              <a:buFont typeface="Arial" panose="020B0604020202020204" pitchFamily="34" charset="0"/>
              <a:buChar char="•"/>
            </a:pPr>
            <a:r>
              <a:rPr lang="es-EC" sz="2000" dirty="0" smtClean="0">
                <a:solidFill>
                  <a:schemeClr val="tx1"/>
                </a:solidFill>
              </a:rPr>
              <a:t>Al Show de Talentos asistieron los padres y otros familiares de los niños, además de amigos.  El público expresó en repetidas ocasiones su satisfacción y alegría por la buena organización del evento, así como por el entusiasmo con que los niños hicieron sus presentaciones.  Costo de la entrada $ 1,00.</a:t>
            </a:r>
          </a:p>
          <a:p>
            <a:pPr marL="342900" indent="-342900">
              <a:buFont typeface="Arial" panose="020B0604020202020204" pitchFamily="34" charset="0"/>
              <a:buChar char="•"/>
            </a:pPr>
            <a:r>
              <a:rPr lang="es-EC" sz="2000" dirty="0" smtClean="0">
                <a:solidFill>
                  <a:schemeClr val="tx1"/>
                </a:solidFill>
              </a:rPr>
              <a:t>Fue una experiencia satisfactoria y enriquecedora para la Comisión organizadora. </a:t>
            </a:r>
          </a:p>
          <a:p>
            <a:pPr marL="342900" indent="-342900">
              <a:buFont typeface="Arial" panose="020B0604020202020204" pitchFamily="34" charset="0"/>
              <a:buChar char="•"/>
            </a:pPr>
            <a:r>
              <a:rPr lang="es-EC" sz="2000" dirty="0" smtClean="0">
                <a:solidFill>
                  <a:schemeClr val="tx1"/>
                </a:solidFill>
              </a:rPr>
              <a:t>Presupuesto: $ 522,12.  Gastos $ 824,79.   Venta de alimentos y entradas: $ 1057,20                              </a:t>
            </a:r>
            <a:r>
              <a:rPr lang="es-EC" sz="1400" dirty="0" smtClean="0">
                <a:solidFill>
                  <a:schemeClr val="tx1"/>
                </a:solidFill>
              </a:rPr>
              <a:t>                                                                                                                                                                                     </a:t>
            </a:r>
          </a:p>
          <a:p>
            <a:pPr marL="342900" indent="-342900">
              <a:buFont typeface="Arial" panose="020B0604020202020204" pitchFamily="34" charset="0"/>
              <a:buChar char="•"/>
            </a:pPr>
            <a:endParaRPr lang="es-EC" sz="1400" dirty="0">
              <a:solidFill>
                <a:schemeClr val="tx1"/>
              </a:solidFill>
            </a:endParaRPr>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684212" y="685799"/>
            <a:ext cx="8497366" cy="800101"/>
          </a:xfrm>
        </p:spPr>
        <p:txBody>
          <a:bodyPr>
            <a:normAutofit fontScale="90000"/>
          </a:bodyPr>
          <a:lstStyle/>
          <a:p>
            <a:r>
              <a:rPr lang="es-EC" dirty="0"/>
              <a:t>1.  SHOW DE TALENTOS</a:t>
            </a:r>
          </a:p>
        </p:txBody>
      </p:sp>
    </p:spTree>
    <p:extLst>
      <p:ext uri="{BB962C8B-B14F-4D97-AF65-F5344CB8AC3E}">
        <p14:creationId xmlns:p14="http://schemas.microsoft.com/office/powerpoint/2010/main" val="3684567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2" y="1638300"/>
            <a:ext cx="9996489" cy="4161487"/>
          </a:xfrm>
        </p:spPr>
        <p:txBody>
          <a:bodyPr>
            <a:noAutofit/>
          </a:bodyPr>
          <a:lstStyle/>
          <a:p>
            <a:endParaRPr lang="es-EC" sz="2000" dirty="0" smtClean="0">
              <a:solidFill>
                <a:schemeClr val="tx1"/>
              </a:solidFill>
            </a:endParaRPr>
          </a:p>
          <a:p>
            <a:r>
              <a:rPr lang="es-EC" sz="2000" dirty="0" smtClean="0">
                <a:solidFill>
                  <a:schemeClr val="tx1"/>
                </a:solidFill>
              </a:rPr>
              <a:t>El </a:t>
            </a:r>
            <a:r>
              <a:rPr lang="es-EC" sz="2000" dirty="0">
                <a:solidFill>
                  <a:schemeClr val="tx1"/>
                </a:solidFill>
              </a:rPr>
              <a:t>23 de marzo se realizó el XII Concurso de </a:t>
            </a:r>
            <a:r>
              <a:rPr lang="es-EC" sz="2000" dirty="0" smtClean="0">
                <a:solidFill>
                  <a:schemeClr val="tx1"/>
                </a:solidFill>
              </a:rPr>
              <a:t>Bandas.</a:t>
            </a:r>
          </a:p>
          <a:p>
            <a:r>
              <a:rPr lang="es-EC" sz="2000" dirty="0" smtClean="0">
                <a:solidFill>
                  <a:schemeClr val="tx1"/>
                </a:solidFill>
              </a:rPr>
              <a:t>Se </a:t>
            </a:r>
            <a:r>
              <a:rPr lang="es-EC" sz="2000" dirty="0">
                <a:solidFill>
                  <a:schemeClr val="tx1"/>
                </a:solidFill>
              </a:rPr>
              <a:t>abrieron dos categorías, en la Primera Categoría, participaron cinco bandas conformadas por estudiantes de quintos grados a segundos cursos</a:t>
            </a:r>
            <a:r>
              <a:rPr lang="es-EC" sz="2000" dirty="0" smtClean="0">
                <a:solidFill>
                  <a:schemeClr val="tx1"/>
                </a:solidFill>
              </a:rPr>
              <a:t>.</a:t>
            </a:r>
            <a:endParaRPr lang="es-EC" sz="2000" dirty="0">
              <a:solidFill>
                <a:schemeClr val="tx1"/>
              </a:solidFill>
            </a:endParaRPr>
          </a:p>
          <a:p>
            <a:r>
              <a:rPr lang="es-EC" sz="2000" dirty="0">
                <a:solidFill>
                  <a:schemeClr val="tx1"/>
                </a:solidFill>
              </a:rPr>
              <a:t>En la Segunda Categoría participaron seis bandas conformadas por estudiantes de  terceros a sextos cursos.   </a:t>
            </a:r>
          </a:p>
          <a:p>
            <a:r>
              <a:rPr lang="es-EC" sz="2000" u="sng" dirty="0" smtClean="0">
                <a:solidFill>
                  <a:schemeClr val="tx1"/>
                </a:solidFill>
              </a:rPr>
              <a:t>Categoría I:</a:t>
            </a:r>
            <a:endParaRPr lang="es-EC" sz="2000" dirty="0" smtClean="0">
              <a:solidFill>
                <a:schemeClr val="tx1"/>
              </a:solidFill>
            </a:endParaRPr>
          </a:p>
          <a:p>
            <a:r>
              <a:rPr lang="es-EC" sz="2000" dirty="0" smtClean="0">
                <a:solidFill>
                  <a:schemeClr val="tx1"/>
                </a:solidFill>
              </a:rPr>
              <a:t>Primer </a:t>
            </a:r>
            <a:r>
              <a:rPr lang="es-EC" sz="2000" dirty="0">
                <a:solidFill>
                  <a:schemeClr val="tx1"/>
                </a:solidFill>
              </a:rPr>
              <a:t>lugar:     Lavanda</a:t>
            </a:r>
          </a:p>
          <a:p>
            <a:r>
              <a:rPr lang="es-EC" sz="2000" dirty="0">
                <a:solidFill>
                  <a:schemeClr val="tx1"/>
                </a:solidFill>
              </a:rPr>
              <a:t>Segundo lugar: </a:t>
            </a:r>
            <a:r>
              <a:rPr lang="es-EC" sz="2000" dirty="0" err="1">
                <a:solidFill>
                  <a:schemeClr val="tx1"/>
                </a:solidFill>
              </a:rPr>
              <a:t>The</a:t>
            </a:r>
            <a:r>
              <a:rPr lang="es-EC" sz="2000" dirty="0">
                <a:solidFill>
                  <a:schemeClr val="tx1"/>
                </a:solidFill>
              </a:rPr>
              <a:t> Big Band</a:t>
            </a:r>
          </a:p>
          <a:p>
            <a:r>
              <a:rPr lang="es-EC" sz="2000" dirty="0">
                <a:solidFill>
                  <a:schemeClr val="tx1"/>
                </a:solidFill>
              </a:rPr>
              <a:t>Tercer lugar:      </a:t>
            </a:r>
            <a:r>
              <a:rPr lang="es-EC" sz="2000" dirty="0" err="1">
                <a:solidFill>
                  <a:schemeClr val="tx1"/>
                </a:solidFill>
              </a:rPr>
              <a:t>Epic</a:t>
            </a:r>
            <a:r>
              <a:rPr lang="es-EC" sz="2000" dirty="0">
                <a:solidFill>
                  <a:schemeClr val="tx1"/>
                </a:solidFill>
              </a:rPr>
              <a:t> Rock</a:t>
            </a:r>
          </a:p>
          <a:p>
            <a:r>
              <a:rPr lang="es-EC" sz="2000" dirty="0">
                <a:solidFill>
                  <a:schemeClr val="tx1"/>
                </a:solidFill>
              </a:rPr>
              <a:t> </a:t>
            </a:r>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684212" y="685799"/>
            <a:ext cx="8001000" cy="800101"/>
          </a:xfrm>
        </p:spPr>
        <p:txBody>
          <a:bodyPr>
            <a:normAutofit fontScale="90000"/>
          </a:bodyPr>
          <a:lstStyle/>
          <a:p>
            <a:r>
              <a:rPr lang="es-EC" dirty="0"/>
              <a:t>2. CONCURSO DE BANDAS</a:t>
            </a:r>
          </a:p>
        </p:txBody>
      </p:sp>
      <p:sp>
        <p:nvSpPr>
          <p:cNvPr id="2" name="AutoShape 2" descr="Resultado de imagen para banner roll up medid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5" name="AutoShape 4" descr="Resultado de imagen para banner roll up medida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Tree>
    <p:extLst>
      <p:ext uri="{BB962C8B-B14F-4D97-AF65-F5344CB8AC3E}">
        <p14:creationId xmlns:p14="http://schemas.microsoft.com/office/powerpoint/2010/main" val="2124356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2" y="1638300"/>
            <a:ext cx="9996489" cy="4161487"/>
          </a:xfrm>
        </p:spPr>
        <p:txBody>
          <a:bodyPr>
            <a:noAutofit/>
          </a:bodyPr>
          <a:lstStyle/>
          <a:p>
            <a:r>
              <a:rPr lang="es-EC" sz="2000" dirty="0">
                <a:solidFill>
                  <a:schemeClr val="tx1"/>
                </a:solidFill>
              </a:rPr>
              <a:t> </a:t>
            </a:r>
            <a:r>
              <a:rPr lang="es-EC" sz="2000" u="sng" dirty="0" smtClean="0">
                <a:solidFill>
                  <a:schemeClr val="tx1"/>
                </a:solidFill>
              </a:rPr>
              <a:t>Categoría II:</a:t>
            </a:r>
            <a:endParaRPr lang="es-EC" sz="2000" dirty="0" smtClean="0">
              <a:solidFill>
                <a:schemeClr val="tx1"/>
              </a:solidFill>
            </a:endParaRPr>
          </a:p>
          <a:p>
            <a:r>
              <a:rPr lang="es-EC" sz="2000" dirty="0" smtClean="0">
                <a:solidFill>
                  <a:schemeClr val="tx1"/>
                </a:solidFill>
              </a:rPr>
              <a:t>Primer lugar:     </a:t>
            </a:r>
            <a:r>
              <a:rPr lang="es-EC" sz="2000" dirty="0" err="1" smtClean="0">
                <a:solidFill>
                  <a:schemeClr val="tx1"/>
                </a:solidFill>
              </a:rPr>
              <a:t>The</a:t>
            </a:r>
            <a:r>
              <a:rPr lang="es-EC" sz="2000" dirty="0" smtClean="0">
                <a:solidFill>
                  <a:schemeClr val="tx1"/>
                </a:solidFill>
              </a:rPr>
              <a:t> </a:t>
            </a:r>
            <a:r>
              <a:rPr lang="es-EC" sz="2000" dirty="0" err="1" smtClean="0">
                <a:solidFill>
                  <a:schemeClr val="tx1"/>
                </a:solidFill>
              </a:rPr>
              <a:t>Ripples</a:t>
            </a:r>
            <a:endParaRPr lang="es-EC" sz="2000" dirty="0" smtClean="0">
              <a:solidFill>
                <a:schemeClr val="tx1"/>
              </a:solidFill>
            </a:endParaRPr>
          </a:p>
          <a:p>
            <a:r>
              <a:rPr lang="es-EC" sz="2000" dirty="0" smtClean="0">
                <a:solidFill>
                  <a:schemeClr val="tx1"/>
                </a:solidFill>
              </a:rPr>
              <a:t>Segundo lugar: </a:t>
            </a:r>
            <a:r>
              <a:rPr lang="es-EC" sz="2000" dirty="0" err="1" smtClean="0">
                <a:solidFill>
                  <a:schemeClr val="tx1"/>
                </a:solidFill>
              </a:rPr>
              <a:t>Navesaurio</a:t>
            </a:r>
            <a:endParaRPr lang="es-EC" sz="2000" dirty="0" smtClean="0">
              <a:solidFill>
                <a:schemeClr val="tx1"/>
              </a:solidFill>
            </a:endParaRPr>
          </a:p>
          <a:p>
            <a:r>
              <a:rPr lang="es-EC" sz="2000" dirty="0" smtClean="0">
                <a:solidFill>
                  <a:schemeClr val="tx1"/>
                </a:solidFill>
              </a:rPr>
              <a:t>Tercer lugar:      </a:t>
            </a:r>
            <a:r>
              <a:rPr lang="es-EC" sz="2000" dirty="0" err="1" smtClean="0">
                <a:solidFill>
                  <a:schemeClr val="tx1"/>
                </a:solidFill>
              </a:rPr>
              <a:t>The</a:t>
            </a:r>
            <a:r>
              <a:rPr lang="es-EC" sz="2000" dirty="0" smtClean="0">
                <a:solidFill>
                  <a:schemeClr val="tx1"/>
                </a:solidFill>
              </a:rPr>
              <a:t> </a:t>
            </a:r>
            <a:r>
              <a:rPr lang="es-EC" sz="2000" dirty="0" err="1" smtClean="0">
                <a:solidFill>
                  <a:schemeClr val="tx1"/>
                </a:solidFill>
              </a:rPr>
              <a:t>Underdogs</a:t>
            </a:r>
            <a:r>
              <a:rPr lang="es-EC" sz="2000" dirty="0" smtClean="0">
                <a:solidFill>
                  <a:schemeClr val="tx1"/>
                </a:solidFill>
              </a:rPr>
              <a:t> </a:t>
            </a:r>
          </a:p>
          <a:p>
            <a:pPr marL="342900" indent="-342900">
              <a:buFont typeface="Arial" panose="020B0604020202020204" pitchFamily="34" charset="0"/>
              <a:buChar char="•"/>
            </a:pPr>
            <a:r>
              <a:rPr lang="es-EC" sz="2000" dirty="0" smtClean="0">
                <a:solidFill>
                  <a:schemeClr val="tx1"/>
                </a:solidFill>
              </a:rPr>
              <a:t>Presupuesto:  3800, Gastos $3193,90. </a:t>
            </a:r>
            <a:endParaRPr lang="es-EC" sz="2000" dirty="0" smtClean="0">
              <a:solidFill>
                <a:schemeClr val="tx1"/>
              </a:solidFill>
            </a:endParaRPr>
          </a:p>
          <a:p>
            <a:pPr marL="342900" indent="-342900">
              <a:buFont typeface="Arial" panose="020B0604020202020204" pitchFamily="34" charset="0"/>
              <a:buChar char="•"/>
            </a:pPr>
            <a:r>
              <a:rPr lang="es-EC" sz="2000" dirty="0" smtClean="0">
                <a:solidFill>
                  <a:schemeClr val="tx1"/>
                </a:solidFill>
              </a:rPr>
              <a:t>Los premios se entregaron a las bandas ganadoras en </a:t>
            </a:r>
            <a:r>
              <a:rPr lang="es-EC" sz="2000" dirty="0" smtClean="0">
                <a:solidFill>
                  <a:schemeClr val="tx1"/>
                </a:solidFill>
              </a:rPr>
              <a:t>el Día de la Familia: $ 900, 00.</a:t>
            </a:r>
            <a:endParaRPr lang="es-EC" sz="2000" dirty="0">
              <a:solidFill>
                <a:schemeClr val="tx1"/>
              </a:solidFill>
            </a:endParaRPr>
          </a:p>
          <a:p>
            <a:pPr marL="342900" indent="-342900">
              <a:buFont typeface="Arial" panose="020B0604020202020204" pitchFamily="34" charset="0"/>
              <a:buChar char="•"/>
            </a:pPr>
            <a:endParaRPr lang="es-EC" sz="1600" dirty="0">
              <a:solidFill>
                <a:schemeClr val="tx1"/>
              </a:solidFill>
            </a:endParaRPr>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684212" y="685799"/>
            <a:ext cx="8001000" cy="800101"/>
          </a:xfrm>
        </p:spPr>
        <p:txBody>
          <a:bodyPr>
            <a:normAutofit fontScale="90000"/>
          </a:bodyPr>
          <a:lstStyle/>
          <a:p>
            <a:r>
              <a:rPr lang="es-EC" dirty="0"/>
              <a:t>2. CONCURSO DE BANDAS</a:t>
            </a:r>
          </a:p>
        </p:txBody>
      </p:sp>
      <p:sp>
        <p:nvSpPr>
          <p:cNvPr id="2" name="AutoShape 2" descr="Resultado de imagen para banner roll up medid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5" name="AutoShape 4" descr="Resultado de imagen para banner roll up medida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Tree>
    <p:extLst>
      <p:ext uri="{BB962C8B-B14F-4D97-AF65-F5344CB8AC3E}">
        <p14:creationId xmlns:p14="http://schemas.microsoft.com/office/powerpoint/2010/main" val="2358354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1" y="1687491"/>
            <a:ext cx="9065095" cy="4417096"/>
          </a:xfrm>
        </p:spPr>
        <p:txBody>
          <a:bodyPr>
            <a:normAutofit fontScale="70000" lnSpcReduction="20000"/>
          </a:bodyPr>
          <a:lstStyle/>
          <a:p>
            <a:pPr marL="342900" indent="-342900">
              <a:buFont typeface="Arial" panose="020B0604020202020204" pitchFamily="34" charset="0"/>
              <a:buChar char="•"/>
            </a:pPr>
            <a:endParaRPr lang="es-EC" sz="2400" dirty="0"/>
          </a:p>
          <a:p>
            <a:pPr marL="342900" indent="-342900">
              <a:buFont typeface="Arial" panose="020B0604020202020204" pitchFamily="34" charset="0"/>
              <a:buChar char="•"/>
            </a:pPr>
            <a:r>
              <a:rPr lang="es-EC" sz="2400" dirty="0" smtClean="0">
                <a:solidFill>
                  <a:schemeClr val="tx2">
                    <a:lumMod val="20000"/>
                    <a:lumOff val="80000"/>
                  </a:schemeClr>
                </a:solidFill>
              </a:rPr>
              <a:t>El día 13 de </a:t>
            </a:r>
            <a:r>
              <a:rPr lang="es-EC" sz="2400" dirty="0">
                <a:solidFill>
                  <a:schemeClr val="tx2">
                    <a:lumMod val="20000"/>
                    <a:lumOff val="80000"/>
                  </a:schemeClr>
                </a:solidFill>
              </a:rPr>
              <a:t>abril de 2018, </a:t>
            </a:r>
            <a:r>
              <a:rPr lang="es-EC" sz="2400" dirty="0" smtClean="0">
                <a:solidFill>
                  <a:schemeClr val="tx2">
                    <a:lumMod val="20000"/>
                    <a:lumOff val="80000"/>
                  </a:schemeClr>
                </a:solidFill>
              </a:rPr>
              <a:t>la APF ofreció un almuerzo para los profesores y otros funcionarios del CAQ, en agradecimiento por su trabajo diario, su entrega y su significativo aporte en el desarrollo de nuestros hijos y de todos los estudiantes del CAQ. </a:t>
            </a:r>
          </a:p>
          <a:p>
            <a:pPr marL="342900" indent="-342900">
              <a:buFont typeface="Arial" panose="020B0604020202020204" pitchFamily="34" charset="0"/>
              <a:buChar char="•"/>
            </a:pPr>
            <a:r>
              <a:rPr lang="es-EC" sz="2400" dirty="0" smtClean="0">
                <a:solidFill>
                  <a:schemeClr val="tx2">
                    <a:lumMod val="20000"/>
                    <a:lumOff val="80000"/>
                  </a:schemeClr>
                </a:solidFill>
              </a:rPr>
              <a:t>El almuerzo se llevó a cabo en la cafetería del CAQ, por el proveedor del bar. </a:t>
            </a:r>
          </a:p>
          <a:p>
            <a:pPr marL="342900" indent="-342900">
              <a:buFont typeface="Arial" panose="020B0604020202020204" pitchFamily="34" charset="0"/>
              <a:buChar char="•"/>
            </a:pPr>
            <a:r>
              <a:rPr lang="es-EC" sz="2400" dirty="0" smtClean="0">
                <a:solidFill>
                  <a:schemeClr val="tx2">
                    <a:lumMod val="20000"/>
                    <a:lumOff val="80000"/>
                  </a:schemeClr>
                </a:solidFill>
              </a:rPr>
              <a:t>La comisión dividió sus funciones entre contratación de proveedor, meseros, compras de vino, flores para los centros de mesa, apoyo en el montaje del evento.   También algunos miembros de la Comisión asistieron al almuerzo acompañando a los profesores en su festejo. </a:t>
            </a:r>
          </a:p>
          <a:p>
            <a:pPr marL="342900" indent="-342900">
              <a:buFont typeface="Arial" panose="020B0604020202020204" pitchFamily="34" charset="0"/>
              <a:buChar char="•"/>
            </a:pPr>
            <a:r>
              <a:rPr lang="es-EC" sz="2400" dirty="0" smtClean="0">
                <a:solidFill>
                  <a:schemeClr val="tx2">
                    <a:lumMod val="20000"/>
                    <a:lumOff val="80000"/>
                  </a:schemeClr>
                </a:solidFill>
              </a:rPr>
              <a:t>Hubo presentaciones musicales que amenizaron el evento. </a:t>
            </a:r>
          </a:p>
          <a:p>
            <a:pPr marL="342900" indent="-342900">
              <a:buFont typeface="Arial" panose="020B0604020202020204" pitchFamily="34" charset="0"/>
              <a:buChar char="•"/>
            </a:pPr>
            <a:r>
              <a:rPr lang="es-EC" sz="2400" dirty="0" smtClean="0">
                <a:solidFill>
                  <a:schemeClr val="tx2">
                    <a:lumMod val="20000"/>
                    <a:lumOff val="80000"/>
                  </a:schemeClr>
                </a:solidFill>
              </a:rPr>
              <a:t>Varios profesores han expresado su gratitud de forma escrita además del mismo día del evento. </a:t>
            </a:r>
          </a:p>
          <a:p>
            <a:pPr marL="342900" indent="-342900">
              <a:buFont typeface="Arial" panose="020B0604020202020204" pitchFamily="34" charset="0"/>
              <a:buChar char="•"/>
            </a:pPr>
            <a:r>
              <a:rPr lang="es-EC" sz="2400" dirty="0" smtClean="0">
                <a:solidFill>
                  <a:schemeClr val="tx2">
                    <a:lumMod val="20000"/>
                    <a:lumOff val="80000"/>
                  </a:schemeClr>
                </a:solidFill>
              </a:rPr>
              <a:t>Presupuesto:  $ 2500,00.  Se gastó $ 2290,05.</a:t>
            </a:r>
            <a:endParaRPr lang="es-EC" sz="2400" dirty="0"/>
          </a:p>
          <a:p>
            <a:pPr marL="342900" indent="-342900">
              <a:buFont typeface="Arial" panose="020B0604020202020204" pitchFamily="34" charset="0"/>
              <a:buChar char="•"/>
            </a:pPr>
            <a:endParaRPr lang="es-EC" sz="2400" dirty="0"/>
          </a:p>
          <a:p>
            <a:pPr marL="342900" indent="-342900">
              <a:buFont typeface="Arial" panose="020B0604020202020204" pitchFamily="34" charset="0"/>
              <a:buChar char="•"/>
            </a:pPr>
            <a:endParaRPr lang="es-EC" sz="2400" dirty="0"/>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684212" y="685799"/>
            <a:ext cx="8001000" cy="800101"/>
          </a:xfrm>
        </p:spPr>
        <p:txBody>
          <a:bodyPr>
            <a:normAutofit fontScale="90000"/>
          </a:bodyPr>
          <a:lstStyle/>
          <a:p>
            <a:r>
              <a:rPr lang="es-EC" dirty="0"/>
              <a:t>3. DÍA DEL MAESTRO</a:t>
            </a:r>
          </a:p>
        </p:txBody>
      </p:sp>
      <p:sp>
        <p:nvSpPr>
          <p:cNvPr id="2" name="AutoShape 2" descr="Resultado de imagen para banner roll up medid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5" name="AutoShape 4" descr="Resultado de imagen para banner roll up medida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Tree>
    <p:extLst>
      <p:ext uri="{BB962C8B-B14F-4D97-AF65-F5344CB8AC3E}">
        <p14:creationId xmlns:p14="http://schemas.microsoft.com/office/powerpoint/2010/main" val="2984745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1739900" y="546101"/>
            <a:ext cx="7351712" cy="800099"/>
          </a:xfrm>
        </p:spPr>
        <p:txBody>
          <a:bodyPr>
            <a:normAutofit fontScale="90000"/>
          </a:bodyPr>
          <a:lstStyle/>
          <a:p>
            <a:r>
              <a:rPr lang="es-EC" dirty="0"/>
              <a:t>4. DÍA DE LA FAMILIA</a:t>
            </a:r>
          </a:p>
        </p:txBody>
      </p:sp>
      <p:sp>
        <p:nvSpPr>
          <p:cNvPr id="2" name="AutoShape 2" descr="Resultado de imagen para banner roll up medid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5" name="AutoShape 4" descr="Resultado de imagen para banner roll up medida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pic>
        <p:nvPicPr>
          <p:cNvPr id="6" name="Picture 2"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8175" y="1447801"/>
            <a:ext cx="7569201" cy="5344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0280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1" y="1687491"/>
            <a:ext cx="9065095" cy="4417096"/>
          </a:xfrm>
        </p:spPr>
        <p:txBody>
          <a:bodyPr>
            <a:normAutofit/>
          </a:bodyPr>
          <a:lstStyle/>
          <a:p>
            <a:pPr marL="342900" indent="-342900">
              <a:buFont typeface="Arial" panose="020B0604020202020204" pitchFamily="34" charset="0"/>
              <a:buChar char="•"/>
            </a:pPr>
            <a:endParaRPr lang="es-EC" sz="2000" dirty="0" smtClean="0">
              <a:solidFill>
                <a:schemeClr val="tx2">
                  <a:lumMod val="20000"/>
                  <a:lumOff val="80000"/>
                </a:schemeClr>
              </a:solidFill>
            </a:endParaRPr>
          </a:p>
          <a:p>
            <a:pPr marL="342900" indent="-342900">
              <a:buFont typeface="Arial" panose="020B0604020202020204" pitchFamily="34" charset="0"/>
              <a:buChar char="•"/>
            </a:pPr>
            <a:r>
              <a:rPr lang="es-EC" sz="2000" dirty="0" smtClean="0">
                <a:solidFill>
                  <a:schemeClr val="tx2">
                    <a:lumMod val="20000"/>
                    <a:lumOff val="80000"/>
                  </a:schemeClr>
                </a:solidFill>
              </a:rPr>
              <a:t>El </a:t>
            </a:r>
            <a:r>
              <a:rPr lang="es-EC" sz="2000" dirty="0" smtClean="0">
                <a:solidFill>
                  <a:schemeClr val="tx2">
                    <a:lumMod val="20000"/>
                    <a:lumOff val="80000"/>
                  </a:schemeClr>
                </a:solidFill>
              </a:rPr>
              <a:t>programa se desarrolló de acuerdo a lo planificado.  Se desarrollaron eventos en el Teatro 1, Bloques 9, 10, 11</a:t>
            </a:r>
            <a:r>
              <a:rPr lang="es-EC" sz="2000" dirty="0">
                <a:solidFill>
                  <a:schemeClr val="tx2">
                    <a:lumMod val="20000"/>
                    <a:lumOff val="80000"/>
                  </a:schemeClr>
                </a:solidFill>
              </a:rPr>
              <a:t> </a:t>
            </a:r>
            <a:r>
              <a:rPr lang="es-EC" sz="2000" dirty="0" smtClean="0">
                <a:solidFill>
                  <a:schemeClr val="tx2">
                    <a:lumMod val="20000"/>
                    <a:lumOff val="80000"/>
                  </a:schemeClr>
                </a:solidFill>
              </a:rPr>
              <a:t>y  gimnasios.  Llegaron 2533 personas.</a:t>
            </a:r>
          </a:p>
          <a:p>
            <a:pPr marL="342900" indent="-342900">
              <a:buFont typeface="Arial" panose="020B0604020202020204" pitchFamily="34" charset="0"/>
              <a:buChar char="•"/>
            </a:pPr>
            <a:r>
              <a:rPr lang="es-EC" sz="2000" dirty="0" smtClean="0">
                <a:solidFill>
                  <a:schemeClr val="tx2">
                    <a:lumMod val="20000"/>
                    <a:lumOff val="80000"/>
                  </a:schemeClr>
                </a:solidFill>
              </a:rPr>
              <a:t>El camino de juegos estuvo a cargo de los papis del Kindergarten y tuvo mucha acogida, los niños disfrutaron de nuevos juegos y los padres estuvieron contentos de que el programa se desarrolle en una sola sección.  Esto les permitió estar cerca de los juegos, alimentos, programa, etc. </a:t>
            </a:r>
          </a:p>
          <a:p>
            <a:pPr marL="342900" indent="-342900">
              <a:buFont typeface="Arial" panose="020B0604020202020204" pitchFamily="34" charset="0"/>
              <a:buChar char="•"/>
            </a:pPr>
            <a:r>
              <a:rPr lang="es-EC" sz="2000" dirty="0" smtClean="0">
                <a:solidFill>
                  <a:schemeClr val="tx2">
                    <a:lumMod val="20000"/>
                    <a:lumOff val="80000"/>
                  </a:schemeClr>
                </a:solidFill>
              </a:rPr>
              <a:t>Los padres felicitaron el alto nivel musical de las bandas  de los estudiantes del colegio.</a:t>
            </a:r>
            <a:endParaRPr lang="es-EC" sz="2000" dirty="0"/>
          </a:p>
          <a:p>
            <a:pPr marL="342900" indent="-342900">
              <a:buFont typeface="Arial" panose="020B0604020202020204" pitchFamily="34" charset="0"/>
              <a:buChar char="•"/>
            </a:pPr>
            <a:endParaRPr lang="es-EC" sz="2400" dirty="0"/>
          </a:p>
          <a:p>
            <a:pPr marL="342900" indent="-342900">
              <a:buFont typeface="Arial" panose="020B0604020202020204" pitchFamily="34" charset="0"/>
              <a:buChar char="•"/>
            </a:pPr>
            <a:endParaRPr lang="es-EC" sz="2400" dirty="0"/>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684212" y="685799"/>
            <a:ext cx="8001000" cy="800101"/>
          </a:xfrm>
        </p:spPr>
        <p:txBody>
          <a:bodyPr>
            <a:normAutofit fontScale="90000"/>
          </a:bodyPr>
          <a:lstStyle/>
          <a:p>
            <a:r>
              <a:rPr lang="es-EC" dirty="0" smtClean="0"/>
              <a:t>4. </a:t>
            </a:r>
            <a:r>
              <a:rPr lang="es-EC" dirty="0"/>
              <a:t>DÍA </a:t>
            </a:r>
            <a:r>
              <a:rPr lang="es-EC" dirty="0" smtClean="0"/>
              <a:t>DE la familia</a:t>
            </a:r>
            <a:endParaRPr lang="es-EC" dirty="0"/>
          </a:p>
        </p:txBody>
      </p:sp>
      <p:sp>
        <p:nvSpPr>
          <p:cNvPr id="2" name="AutoShape 2" descr="Resultado de imagen para banner roll up medid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5" name="AutoShape 4" descr="Resultado de imagen para banner roll up medida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Tree>
    <p:extLst>
      <p:ext uri="{BB962C8B-B14F-4D97-AF65-F5344CB8AC3E}">
        <p14:creationId xmlns:p14="http://schemas.microsoft.com/office/powerpoint/2010/main" val="26295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684211" y="1687491"/>
            <a:ext cx="9065095" cy="4417096"/>
          </a:xfrm>
        </p:spPr>
        <p:txBody>
          <a:bodyPr>
            <a:normAutofit/>
          </a:bodyPr>
          <a:lstStyle/>
          <a:p>
            <a:pPr marL="342900" indent="-342900">
              <a:buFont typeface="Arial" panose="020B0604020202020204" pitchFamily="34" charset="0"/>
              <a:buChar char="•"/>
            </a:pPr>
            <a:r>
              <a:rPr lang="es-EC" sz="2200" dirty="0" smtClean="0">
                <a:solidFill>
                  <a:schemeClr val="tx2">
                    <a:lumMod val="20000"/>
                    <a:lumOff val="80000"/>
                  </a:schemeClr>
                </a:solidFill>
              </a:rPr>
              <a:t>Se dio espacio al Movimiento Verde del Colegio para el alquiler de la vajilla reutilizable, tuvo una muy buena acogida.  Mas de 700 personas acudieron a alquilar la vajilla.</a:t>
            </a:r>
          </a:p>
          <a:p>
            <a:pPr marL="342900" indent="-342900">
              <a:buFont typeface="Arial" panose="020B0604020202020204" pitchFamily="34" charset="0"/>
              <a:buChar char="•"/>
            </a:pPr>
            <a:r>
              <a:rPr lang="es-EC" sz="2200" dirty="0" smtClean="0">
                <a:solidFill>
                  <a:schemeClr val="tx2">
                    <a:lumMod val="20000"/>
                    <a:lumOff val="80000"/>
                  </a:schemeClr>
                </a:solidFill>
              </a:rPr>
              <a:t>En el Teatro 1, el Área de Música presentó un variado programa, que fue aplaudido por los asistentes. </a:t>
            </a:r>
          </a:p>
          <a:p>
            <a:pPr marL="342900" indent="-342900">
              <a:buFont typeface="Arial" panose="020B0604020202020204" pitchFamily="34" charset="0"/>
              <a:buChar char="•"/>
            </a:pPr>
            <a:r>
              <a:rPr lang="es-EC" sz="2200" dirty="0" smtClean="0">
                <a:solidFill>
                  <a:schemeClr val="tx2">
                    <a:lumMod val="20000"/>
                    <a:lumOff val="80000"/>
                  </a:schemeClr>
                </a:solidFill>
              </a:rPr>
              <a:t>La Casa del Terror tuvo un gran éxito.</a:t>
            </a:r>
          </a:p>
          <a:p>
            <a:pPr marL="342900" indent="-342900">
              <a:buFont typeface="Arial" panose="020B0604020202020204" pitchFamily="34" charset="0"/>
              <a:buChar char="•"/>
            </a:pPr>
            <a:r>
              <a:rPr lang="es-EC" sz="2200" dirty="0" smtClean="0">
                <a:solidFill>
                  <a:schemeClr val="tx2">
                    <a:lumMod val="20000"/>
                    <a:lumOff val="80000"/>
                  </a:schemeClr>
                </a:solidFill>
              </a:rPr>
              <a:t>El show de bailes así como la orquesta tuvo una gran acogida.</a:t>
            </a:r>
          </a:p>
          <a:p>
            <a:pPr marL="342900" indent="-342900">
              <a:buFont typeface="Arial" panose="020B0604020202020204" pitchFamily="34" charset="0"/>
              <a:buChar char="•"/>
            </a:pPr>
            <a:r>
              <a:rPr lang="es-EC" sz="2200" dirty="0" smtClean="0">
                <a:solidFill>
                  <a:schemeClr val="tx2">
                    <a:lumMod val="20000"/>
                    <a:lumOff val="80000"/>
                  </a:schemeClr>
                </a:solidFill>
              </a:rPr>
              <a:t>Agradecemos a los miembros de la Comisión Social por su tiempo y dedicación para la realización de este evento</a:t>
            </a:r>
            <a:r>
              <a:rPr lang="es-EC" sz="2400" dirty="0" smtClean="0">
                <a:solidFill>
                  <a:schemeClr val="tx2">
                    <a:lumMod val="20000"/>
                    <a:lumOff val="80000"/>
                  </a:schemeClr>
                </a:solidFill>
              </a:rPr>
              <a:t>.</a:t>
            </a:r>
          </a:p>
          <a:p>
            <a:pPr marL="342900" indent="-342900">
              <a:buFont typeface="Arial" panose="020B0604020202020204" pitchFamily="34" charset="0"/>
              <a:buChar char="•"/>
            </a:pPr>
            <a:endParaRPr lang="es-EC" sz="2400" dirty="0"/>
          </a:p>
          <a:p>
            <a:pPr marL="342900" indent="-342900">
              <a:buFont typeface="Arial" panose="020B0604020202020204" pitchFamily="34" charset="0"/>
              <a:buChar char="•"/>
            </a:pPr>
            <a:endParaRPr lang="es-EC" sz="2400" dirty="0"/>
          </a:p>
        </p:txBody>
      </p:sp>
      <p:pic>
        <p:nvPicPr>
          <p:cNvPr id="1026" name="Picture 2" descr="Resultado de imagen para CAQ AP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6" y="188424"/>
            <a:ext cx="2130424" cy="99475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ctrTitle"/>
          </p:nvPr>
        </p:nvSpPr>
        <p:spPr>
          <a:xfrm>
            <a:off x="684212" y="685799"/>
            <a:ext cx="8001000" cy="800101"/>
          </a:xfrm>
        </p:spPr>
        <p:txBody>
          <a:bodyPr>
            <a:normAutofit fontScale="90000"/>
          </a:bodyPr>
          <a:lstStyle/>
          <a:p>
            <a:r>
              <a:rPr lang="es-EC" dirty="0" smtClean="0"/>
              <a:t>4. </a:t>
            </a:r>
            <a:r>
              <a:rPr lang="es-EC" dirty="0"/>
              <a:t>DÍA </a:t>
            </a:r>
            <a:r>
              <a:rPr lang="es-EC" dirty="0" smtClean="0"/>
              <a:t>DE la familia</a:t>
            </a:r>
            <a:endParaRPr lang="es-EC" dirty="0"/>
          </a:p>
        </p:txBody>
      </p:sp>
      <p:sp>
        <p:nvSpPr>
          <p:cNvPr id="2" name="AutoShape 2" descr="Resultado de imagen para banner roll up medid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5" name="AutoShape 4" descr="Resultado de imagen para banner roll up medida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Tree>
    <p:extLst>
      <p:ext uri="{BB962C8B-B14F-4D97-AF65-F5344CB8AC3E}">
        <p14:creationId xmlns:p14="http://schemas.microsoft.com/office/powerpoint/2010/main" val="395694937"/>
      </p:ext>
    </p:extLst>
  </p:cSld>
  <p:clrMapOvr>
    <a:masterClrMapping/>
  </p:clrMapOvr>
</p:sld>
</file>

<file path=ppt/theme/theme1.xml><?xml version="1.0" encoding="utf-8"?>
<a:theme xmlns:a="http://schemas.openxmlformats.org/drawingml/2006/main" name="Sec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401</TotalTime>
  <Words>811</Words>
  <Application>Microsoft Office PowerPoint</Application>
  <PresentationFormat>Panorámica</PresentationFormat>
  <Paragraphs>61</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Century Gothic</vt:lpstr>
      <vt:lpstr>Wingdings 3</vt:lpstr>
      <vt:lpstr>Sector</vt:lpstr>
      <vt:lpstr>APF – COMISIóN social</vt:lpstr>
      <vt:lpstr>1.  SHOW DE TALENTOS</vt:lpstr>
      <vt:lpstr>1.  SHOW DE TALENTOS</vt:lpstr>
      <vt:lpstr>2. CONCURSO DE BANDAS</vt:lpstr>
      <vt:lpstr>2. CONCURSO DE BANDAS</vt:lpstr>
      <vt:lpstr>3. DÍA DEL MAESTRO</vt:lpstr>
      <vt:lpstr>4. DÍA DE LA FAMILIA</vt:lpstr>
      <vt:lpstr>4. DÍA DE la familia</vt:lpstr>
      <vt:lpstr>4. DÍA DE la familia</vt:lpstr>
      <vt:lpstr>5. DÍA DEL NIÑO</vt:lpstr>
      <vt:lpstr>5. CAMPAMENTO DE VERANO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APF - COMISION COMUNICACION</dc:title>
  <dc:creator>Cesar Balcazar Martinez</dc:creator>
  <cp:lastModifiedBy>Amparo</cp:lastModifiedBy>
  <cp:revision>54</cp:revision>
  <dcterms:created xsi:type="dcterms:W3CDTF">2017-11-22T19:31:56Z</dcterms:created>
  <dcterms:modified xsi:type="dcterms:W3CDTF">2018-06-13T15:42:20Z</dcterms:modified>
</cp:coreProperties>
</file>