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49"/>
  </p:notesMasterIdLst>
  <p:sldIdLst>
    <p:sldId id="256" r:id="rId3"/>
    <p:sldId id="308" r:id="rId4"/>
    <p:sldId id="309" r:id="rId5"/>
    <p:sldId id="310" r:id="rId6"/>
    <p:sldId id="311" r:id="rId7"/>
    <p:sldId id="312" r:id="rId8"/>
    <p:sldId id="313" r:id="rId9"/>
    <p:sldId id="263" r:id="rId10"/>
    <p:sldId id="267" r:id="rId11"/>
    <p:sldId id="268" r:id="rId12"/>
    <p:sldId id="269" r:id="rId13"/>
    <p:sldId id="271" r:id="rId14"/>
    <p:sldId id="272" r:id="rId15"/>
    <p:sldId id="273" r:id="rId16"/>
    <p:sldId id="274" r:id="rId17"/>
    <p:sldId id="275" r:id="rId18"/>
    <p:sldId id="276" r:id="rId19"/>
    <p:sldId id="315" r:id="rId20"/>
    <p:sldId id="277" r:id="rId21"/>
    <p:sldId id="279" r:id="rId22"/>
    <p:sldId id="280" r:id="rId23"/>
    <p:sldId id="302" r:id="rId24"/>
    <p:sldId id="286" r:id="rId25"/>
    <p:sldId id="282" r:id="rId26"/>
    <p:sldId id="321" r:id="rId27"/>
    <p:sldId id="287" r:id="rId28"/>
    <p:sldId id="288" r:id="rId29"/>
    <p:sldId id="322" r:id="rId30"/>
    <p:sldId id="320" r:id="rId31"/>
    <p:sldId id="303" r:id="rId32"/>
    <p:sldId id="289" r:id="rId33"/>
    <p:sldId id="290" r:id="rId34"/>
    <p:sldId id="316" r:id="rId35"/>
    <p:sldId id="317" r:id="rId36"/>
    <p:sldId id="304" r:id="rId37"/>
    <p:sldId id="291" r:id="rId38"/>
    <p:sldId id="293" r:id="rId39"/>
    <p:sldId id="294" r:id="rId40"/>
    <p:sldId id="295" r:id="rId41"/>
    <p:sldId id="296" r:id="rId42"/>
    <p:sldId id="300" r:id="rId43"/>
    <p:sldId id="301" r:id="rId44"/>
    <p:sldId id="305" r:id="rId45"/>
    <p:sldId id="307" r:id="rId46"/>
    <p:sldId id="323" r:id="rId47"/>
    <p:sldId id="32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572"/>
    <a:srgbClr val="0052F9"/>
    <a:srgbClr val="2E3587"/>
    <a:srgbClr val="32316C"/>
    <a:srgbClr val="2F3778"/>
    <a:srgbClr val="353780"/>
    <a:srgbClr val="3E3F90"/>
    <a:srgbClr val="3E3F95"/>
    <a:srgbClr val="910D72"/>
    <a:srgbClr val="860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7" autoAdjust="0"/>
    <p:restoredTop sz="94660"/>
  </p:normalViewPr>
  <p:slideViewPr>
    <p:cSldViewPr snapToGrid="0">
      <p:cViewPr varScale="1">
        <p:scale>
          <a:sx n="99" d="100"/>
          <a:sy n="99" d="100"/>
        </p:scale>
        <p:origin x="18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099FC-A6AE-964C-8121-476360A21624}"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s-ES"/>
        </a:p>
      </dgm:t>
    </dgm:pt>
    <dgm:pt modelId="{2CEA52DC-C01E-7B44-A81D-C5CCAD3C51FA}">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pt-BR" dirty="0"/>
            <a:t>Entrada $1</a:t>
          </a:r>
        </a:p>
      </dgm:t>
    </dgm:pt>
    <dgm:pt modelId="{3D3FFB79-06C3-474C-887C-2F7EE910BBE2}" type="parTrans" cxnId="{CD136FFC-9B2C-4246-9D20-1AEF3B529B4B}">
      <dgm:prSet/>
      <dgm:spPr/>
      <dgm:t>
        <a:bodyPr/>
        <a:lstStyle/>
        <a:p>
          <a:endParaRPr lang="es-ES"/>
        </a:p>
      </dgm:t>
    </dgm:pt>
    <dgm:pt modelId="{6CBC5D83-24A5-4D4C-9929-A756082BDC12}" type="sibTrans" cxnId="{CD136FFC-9B2C-4246-9D20-1AEF3B529B4B}">
      <dgm:prSet/>
      <dgm:spPr/>
      <dgm:t>
        <a:bodyPr/>
        <a:lstStyle/>
        <a:p>
          <a:endParaRPr lang="es-ES"/>
        </a:p>
      </dgm:t>
    </dgm:pt>
    <dgm:pt modelId="{DEA01D3C-C8FE-2A44-984A-94FB8C499481}">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s-ES_tradnl" dirty="0"/>
            <a:t>Venta de comida, recaudación de fondos </a:t>
          </a:r>
        </a:p>
      </dgm:t>
    </dgm:pt>
    <dgm:pt modelId="{016777FB-ACF6-9C40-8F79-1F49A959192D}" type="parTrans" cxnId="{C4E183AB-8283-EA46-9B5C-2A80D7F1C8D7}">
      <dgm:prSet/>
      <dgm:spPr/>
      <dgm:t>
        <a:bodyPr/>
        <a:lstStyle/>
        <a:p>
          <a:endParaRPr lang="es-ES"/>
        </a:p>
      </dgm:t>
    </dgm:pt>
    <dgm:pt modelId="{22D2819B-A1E2-254B-8C88-07817E472611}" type="sibTrans" cxnId="{C4E183AB-8283-EA46-9B5C-2A80D7F1C8D7}">
      <dgm:prSet/>
      <dgm:spPr/>
      <dgm:t>
        <a:bodyPr/>
        <a:lstStyle/>
        <a:p>
          <a:endParaRPr lang="es-ES"/>
        </a:p>
      </dgm:t>
    </dgm:pt>
    <dgm:pt modelId="{DD9E3162-20EB-BA4B-96B6-704D455148B1}">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s-ES_tradnl" dirty="0"/>
            <a:t>Se entregó diplomas y medallas para todos los participantes </a:t>
          </a:r>
        </a:p>
      </dgm:t>
    </dgm:pt>
    <dgm:pt modelId="{2C5F88DC-FF0A-154F-A221-A96E5F9DB792}" type="parTrans" cxnId="{1119F9FD-17E3-3048-914C-DCB3EFBB4D2F}">
      <dgm:prSet/>
      <dgm:spPr/>
      <dgm:t>
        <a:bodyPr/>
        <a:lstStyle/>
        <a:p>
          <a:endParaRPr lang="es-ES"/>
        </a:p>
      </dgm:t>
    </dgm:pt>
    <dgm:pt modelId="{D219A481-9D6C-C542-B47E-A6A384A3B9EB}" type="sibTrans" cxnId="{1119F9FD-17E3-3048-914C-DCB3EFBB4D2F}">
      <dgm:prSet/>
      <dgm:spPr/>
      <dgm:t>
        <a:bodyPr/>
        <a:lstStyle/>
        <a:p>
          <a:endParaRPr lang="es-ES"/>
        </a:p>
      </dgm:t>
    </dgm:pt>
    <dgm:pt modelId="{EB8821C9-1B3A-A040-B8D1-AFCFD70B02D1}" type="pres">
      <dgm:prSet presAssocID="{FA4099FC-A6AE-964C-8121-476360A21624}" presName="linear" presStyleCnt="0">
        <dgm:presLayoutVars>
          <dgm:animLvl val="lvl"/>
          <dgm:resizeHandles val="exact"/>
        </dgm:presLayoutVars>
      </dgm:prSet>
      <dgm:spPr/>
    </dgm:pt>
    <dgm:pt modelId="{91D427B9-BC4E-AE44-8B2A-29F99B39DAAE}" type="pres">
      <dgm:prSet presAssocID="{2CEA52DC-C01E-7B44-A81D-C5CCAD3C51FA}" presName="parentText" presStyleLbl="node1" presStyleIdx="0" presStyleCnt="3">
        <dgm:presLayoutVars>
          <dgm:chMax val="0"/>
          <dgm:bulletEnabled val="1"/>
        </dgm:presLayoutVars>
      </dgm:prSet>
      <dgm:spPr/>
    </dgm:pt>
    <dgm:pt modelId="{72002866-3BB2-634A-8039-E24013FF63D1}" type="pres">
      <dgm:prSet presAssocID="{6CBC5D83-24A5-4D4C-9929-A756082BDC12}" presName="spacer" presStyleCnt="0"/>
      <dgm:spPr/>
    </dgm:pt>
    <dgm:pt modelId="{2593D381-914E-254F-9153-BEC5D53D7AC7}" type="pres">
      <dgm:prSet presAssocID="{DEA01D3C-C8FE-2A44-984A-94FB8C499481}" presName="parentText" presStyleLbl="node1" presStyleIdx="1" presStyleCnt="3">
        <dgm:presLayoutVars>
          <dgm:chMax val="0"/>
          <dgm:bulletEnabled val="1"/>
        </dgm:presLayoutVars>
      </dgm:prSet>
      <dgm:spPr/>
    </dgm:pt>
    <dgm:pt modelId="{1A7C66AB-A471-764C-8A42-51415C2C0E99}" type="pres">
      <dgm:prSet presAssocID="{22D2819B-A1E2-254B-8C88-07817E472611}" presName="spacer" presStyleCnt="0"/>
      <dgm:spPr/>
    </dgm:pt>
    <dgm:pt modelId="{E572B063-0428-3045-906C-2A34CE0B7BA3}" type="pres">
      <dgm:prSet presAssocID="{DD9E3162-20EB-BA4B-96B6-704D455148B1}" presName="parentText" presStyleLbl="node1" presStyleIdx="2" presStyleCnt="3">
        <dgm:presLayoutVars>
          <dgm:chMax val="0"/>
          <dgm:bulletEnabled val="1"/>
        </dgm:presLayoutVars>
      </dgm:prSet>
      <dgm:spPr/>
    </dgm:pt>
  </dgm:ptLst>
  <dgm:cxnLst>
    <dgm:cxn modelId="{99501B7C-88CD-45F9-A806-62079C825567}" type="presOf" srcId="{FA4099FC-A6AE-964C-8121-476360A21624}" destId="{EB8821C9-1B3A-A040-B8D1-AFCFD70B02D1}" srcOrd="0" destOrd="0" presId="urn:microsoft.com/office/officeart/2005/8/layout/vList2"/>
    <dgm:cxn modelId="{CB3813AA-AC4E-441D-A006-51A643699371}" type="presOf" srcId="{DEA01D3C-C8FE-2A44-984A-94FB8C499481}" destId="{2593D381-914E-254F-9153-BEC5D53D7AC7}" srcOrd="0" destOrd="0" presId="urn:microsoft.com/office/officeart/2005/8/layout/vList2"/>
    <dgm:cxn modelId="{C4E183AB-8283-EA46-9B5C-2A80D7F1C8D7}" srcId="{FA4099FC-A6AE-964C-8121-476360A21624}" destId="{DEA01D3C-C8FE-2A44-984A-94FB8C499481}" srcOrd="1" destOrd="0" parTransId="{016777FB-ACF6-9C40-8F79-1F49A959192D}" sibTransId="{22D2819B-A1E2-254B-8C88-07817E472611}"/>
    <dgm:cxn modelId="{D88D64B7-E73C-46E3-BCA3-AE64BE533EED}" type="presOf" srcId="{DD9E3162-20EB-BA4B-96B6-704D455148B1}" destId="{E572B063-0428-3045-906C-2A34CE0B7BA3}" srcOrd="0" destOrd="0" presId="urn:microsoft.com/office/officeart/2005/8/layout/vList2"/>
    <dgm:cxn modelId="{B34A6CBB-0B85-4515-B3A0-A5BAEB03BD8D}" type="presOf" srcId="{2CEA52DC-C01E-7B44-A81D-C5CCAD3C51FA}" destId="{91D427B9-BC4E-AE44-8B2A-29F99B39DAAE}" srcOrd="0" destOrd="0" presId="urn:microsoft.com/office/officeart/2005/8/layout/vList2"/>
    <dgm:cxn modelId="{CD136FFC-9B2C-4246-9D20-1AEF3B529B4B}" srcId="{FA4099FC-A6AE-964C-8121-476360A21624}" destId="{2CEA52DC-C01E-7B44-A81D-C5CCAD3C51FA}" srcOrd="0" destOrd="0" parTransId="{3D3FFB79-06C3-474C-887C-2F7EE910BBE2}" sibTransId="{6CBC5D83-24A5-4D4C-9929-A756082BDC12}"/>
    <dgm:cxn modelId="{1119F9FD-17E3-3048-914C-DCB3EFBB4D2F}" srcId="{FA4099FC-A6AE-964C-8121-476360A21624}" destId="{DD9E3162-20EB-BA4B-96B6-704D455148B1}" srcOrd="2" destOrd="0" parTransId="{2C5F88DC-FF0A-154F-A221-A96E5F9DB792}" sibTransId="{D219A481-9D6C-C542-B47E-A6A384A3B9EB}"/>
    <dgm:cxn modelId="{69AA9B36-DB7C-4205-B549-F9AA63FACF2B}" type="presParOf" srcId="{EB8821C9-1B3A-A040-B8D1-AFCFD70B02D1}" destId="{91D427B9-BC4E-AE44-8B2A-29F99B39DAAE}" srcOrd="0" destOrd="0" presId="urn:microsoft.com/office/officeart/2005/8/layout/vList2"/>
    <dgm:cxn modelId="{F68D60CD-28CD-4751-8C91-CD32932BA282}" type="presParOf" srcId="{EB8821C9-1B3A-A040-B8D1-AFCFD70B02D1}" destId="{72002866-3BB2-634A-8039-E24013FF63D1}" srcOrd="1" destOrd="0" presId="urn:microsoft.com/office/officeart/2005/8/layout/vList2"/>
    <dgm:cxn modelId="{DF2068EC-779C-493C-8114-F6304AAB1233}" type="presParOf" srcId="{EB8821C9-1B3A-A040-B8D1-AFCFD70B02D1}" destId="{2593D381-914E-254F-9153-BEC5D53D7AC7}" srcOrd="2" destOrd="0" presId="urn:microsoft.com/office/officeart/2005/8/layout/vList2"/>
    <dgm:cxn modelId="{C1198315-6BEE-4DFF-9201-D115E2AE7B0A}" type="presParOf" srcId="{EB8821C9-1B3A-A040-B8D1-AFCFD70B02D1}" destId="{1A7C66AB-A471-764C-8A42-51415C2C0E99}" srcOrd="3" destOrd="0" presId="urn:microsoft.com/office/officeart/2005/8/layout/vList2"/>
    <dgm:cxn modelId="{179CDB58-487D-4A84-B1AC-48D6212DAB20}" type="presParOf" srcId="{EB8821C9-1B3A-A040-B8D1-AFCFD70B02D1}" destId="{E572B063-0428-3045-906C-2A34CE0B7B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C60E3-EE04-9148-9016-C4B98A97FE9B}"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s-ES"/>
        </a:p>
      </dgm:t>
    </dgm:pt>
    <dgm:pt modelId="{F8E15CF4-4E43-0943-819A-8EF433D32BBA}">
      <dgm:prSet phldrT="[Texto]"/>
      <dgm:spPr>
        <a:solidFill>
          <a:srgbClr val="860C69"/>
        </a:solidFill>
      </dgm:spPr>
      <dgm:t>
        <a:bodyPr/>
        <a:lstStyle/>
        <a:p>
          <a:r>
            <a:rPr lang="es-ES" dirty="0"/>
            <a:t>CATEGORÍAS </a:t>
          </a:r>
        </a:p>
      </dgm:t>
    </dgm:pt>
    <dgm:pt modelId="{FC3E00CF-84AD-7B48-9DF2-F84CA9574656}" type="parTrans" cxnId="{CDBD96DC-37A1-5349-84CD-93186D834B73}">
      <dgm:prSet/>
      <dgm:spPr/>
      <dgm:t>
        <a:bodyPr/>
        <a:lstStyle/>
        <a:p>
          <a:endParaRPr lang="es-ES"/>
        </a:p>
      </dgm:t>
    </dgm:pt>
    <dgm:pt modelId="{FDF1BE7A-718B-EF47-B83C-3B8BB4015E68}" type="sibTrans" cxnId="{CDBD96DC-37A1-5349-84CD-93186D834B73}">
      <dgm:prSet/>
      <dgm:spPr/>
      <dgm:t>
        <a:bodyPr/>
        <a:lstStyle/>
        <a:p>
          <a:endParaRPr lang="es-ES"/>
        </a:p>
      </dgm:t>
    </dgm:pt>
    <dgm:pt modelId="{A88465F8-9719-2A4D-9739-14F51572BD4B}">
      <dgm:prSet phldrT="[Texto]" custT="1"/>
      <dgm:spPr>
        <a:gradFill flip="none" rotWithShape="0">
          <a:gsLst>
            <a:gs pos="0">
              <a:srgbClr val="910D72">
                <a:shade val="30000"/>
                <a:satMod val="115000"/>
              </a:srgbClr>
            </a:gs>
            <a:gs pos="50000">
              <a:srgbClr val="910D72">
                <a:shade val="67500"/>
                <a:satMod val="115000"/>
              </a:srgbClr>
            </a:gs>
            <a:gs pos="100000">
              <a:srgbClr val="910D72">
                <a:shade val="100000"/>
                <a:satMod val="115000"/>
              </a:srgbClr>
            </a:gs>
          </a:gsLst>
          <a:lin ang="13500000" scaled="1"/>
          <a:tileRect/>
        </a:gradFill>
      </dgm:spPr>
      <dgm:t>
        <a:bodyPr/>
        <a:lstStyle/>
        <a:p>
          <a:endParaRPr lang="es-ES" sz="1400" dirty="0"/>
        </a:p>
        <a:p>
          <a:r>
            <a:rPr lang="es-ES" sz="1600" dirty="0"/>
            <a:t>5TO GRADO - II CURSO</a:t>
          </a:r>
        </a:p>
        <a:p>
          <a:r>
            <a:rPr lang="es-EC" sz="1600" u="sng" dirty="0">
              <a:solidFill>
                <a:schemeClr val="tx1"/>
              </a:solidFill>
            </a:rPr>
            <a:t>Categoría I:</a:t>
          </a:r>
          <a:endParaRPr lang="es-EC" sz="1600" dirty="0">
            <a:solidFill>
              <a:schemeClr val="tx1"/>
            </a:solidFill>
          </a:endParaRPr>
        </a:p>
        <a:p>
          <a:r>
            <a:rPr lang="es-EC" sz="1600" dirty="0">
              <a:solidFill>
                <a:schemeClr val="tx1"/>
              </a:solidFill>
            </a:rPr>
            <a:t>Primer lugar:     Lavanda</a:t>
          </a:r>
        </a:p>
        <a:p>
          <a:r>
            <a:rPr lang="es-EC" sz="1600" dirty="0">
              <a:solidFill>
                <a:schemeClr val="tx1"/>
              </a:solidFill>
            </a:rPr>
            <a:t>Segundo lugar: </a:t>
          </a:r>
          <a:r>
            <a:rPr lang="es-EC" sz="1600" dirty="0" err="1">
              <a:solidFill>
                <a:schemeClr val="tx1"/>
              </a:solidFill>
            </a:rPr>
            <a:t>The</a:t>
          </a:r>
          <a:r>
            <a:rPr lang="es-EC" sz="1600" dirty="0">
              <a:solidFill>
                <a:schemeClr val="tx1"/>
              </a:solidFill>
            </a:rPr>
            <a:t> Big Band</a:t>
          </a:r>
        </a:p>
        <a:p>
          <a:r>
            <a:rPr lang="es-EC" sz="1600" dirty="0">
              <a:solidFill>
                <a:schemeClr val="tx1"/>
              </a:solidFill>
            </a:rPr>
            <a:t>Tercer lugar:      </a:t>
          </a:r>
          <a:r>
            <a:rPr lang="es-EC" sz="1600" dirty="0" err="1">
              <a:solidFill>
                <a:schemeClr val="tx1"/>
              </a:solidFill>
            </a:rPr>
            <a:t>Epic</a:t>
          </a:r>
          <a:r>
            <a:rPr lang="es-EC" sz="1600" dirty="0">
              <a:solidFill>
                <a:schemeClr val="tx1"/>
              </a:solidFill>
            </a:rPr>
            <a:t> Rock</a:t>
          </a:r>
          <a:endParaRPr lang="es-ES" sz="1600" dirty="0"/>
        </a:p>
        <a:p>
          <a:endParaRPr lang="es-ES" sz="1600" dirty="0"/>
        </a:p>
        <a:p>
          <a:endParaRPr lang="es-ES" sz="1600" dirty="0"/>
        </a:p>
      </dgm:t>
    </dgm:pt>
    <dgm:pt modelId="{F3FBFC53-4033-8C48-B8D9-D4233BE83EC6}" type="parTrans" cxnId="{B0F0095B-2EB0-DC42-8184-7895A4BBC1A0}">
      <dgm:prSet/>
      <dgm:spPr/>
      <dgm:t>
        <a:bodyPr/>
        <a:lstStyle/>
        <a:p>
          <a:endParaRPr lang="es-ES"/>
        </a:p>
      </dgm:t>
    </dgm:pt>
    <dgm:pt modelId="{E3E7BC62-7DE6-8A43-B20E-FF16EC9138E1}" type="sibTrans" cxnId="{B0F0095B-2EB0-DC42-8184-7895A4BBC1A0}">
      <dgm:prSet/>
      <dgm:spPr/>
      <dgm:t>
        <a:bodyPr/>
        <a:lstStyle/>
        <a:p>
          <a:endParaRPr lang="es-ES"/>
        </a:p>
      </dgm:t>
    </dgm:pt>
    <dgm:pt modelId="{FAD7688D-328C-2147-B1C0-F682F926D25F}">
      <dgm:prSet phldrT="[Texto]"/>
      <dgm:spPr>
        <a:gradFill flip="none" rotWithShape="0">
          <a:gsLst>
            <a:gs pos="0">
              <a:srgbClr val="860C69">
                <a:shade val="30000"/>
                <a:satMod val="115000"/>
              </a:srgbClr>
            </a:gs>
            <a:gs pos="50000">
              <a:srgbClr val="860C69">
                <a:shade val="67500"/>
                <a:satMod val="115000"/>
              </a:srgbClr>
            </a:gs>
            <a:gs pos="100000">
              <a:srgbClr val="860C69">
                <a:shade val="100000"/>
                <a:satMod val="115000"/>
              </a:srgbClr>
            </a:gs>
          </a:gsLst>
          <a:lin ang="2700000" scaled="1"/>
          <a:tileRect/>
        </a:gradFill>
      </dgm:spPr>
      <dgm:t>
        <a:bodyPr/>
        <a:lstStyle/>
        <a:p>
          <a:r>
            <a:rPr lang="es-ES" dirty="0"/>
            <a:t>III CURSO – VI CURSO</a:t>
          </a:r>
        </a:p>
        <a:p>
          <a:r>
            <a:rPr lang="es-EC" u="sng" dirty="0">
              <a:solidFill>
                <a:schemeClr val="tx1"/>
              </a:solidFill>
            </a:rPr>
            <a:t>Categoría II:</a:t>
          </a:r>
          <a:endParaRPr lang="es-EC" dirty="0">
            <a:solidFill>
              <a:schemeClr val="tx1"/>
            </a:solidFill>
          </a:endParaRPr>
        </a:p>
        <a:p>
          <a:r>
            <a:rPr lang="es-EC" dirty="0">
              <a:solidFill>
                <a:schemeClr val="tx1"/>
              </a:solidFill>
            </a:rPr>
            <a:t>Primer lugar:     </a:t>
          </a:r>
          <a:r>
            <a:rPr lang="es-EC" dirty="0" err="1">
              <a:solidFill>
                <a:schemeClr val="tx1"/>
              </a:solidFill>
            </a:rPr>
            <a:t>The</a:t>
          </a:r>
          <a:r>
            <a:rPr lang="es-EC" dirty="0">
              <a:solidFill>
                <a:schemeClr val="tx1"/>
              </a:solidFill>
            </a:rPr>
            <a:t> </a:t>
          </a:r>
          <a:r>
            <a:rPr lang="es-EC" dirty="0" err="1">
              <a:solidFill>
                <a:schemeClr val="tx1"/>
              </a:solidFill>
            </a:rPr>
            <a:t>Ripples</a:t>
          </a:r>
          <a:endParaRPr lang="es-EC" dirty="0">
            <a:solidFill>
              <a:schemeClr val="tx1"/>
            </a:solidFill>
          </a:endParaRPr>
        </a:p>
        <a:p>
          <a:r>
            <a:rPr lang="es-EC" dirty="0">
              <a:solidFill>
                <a:schemeClr val="tx1"/>
              </a:solidFill>
            </a:rPr>
            <a:t>Segundo lugar: </a:t>
          </a:r>
          <a:r>
            <a:rPr lang="es-EC" dirty="0" err="1">
              <a:solidFill>
                <a:schemeClr val="tx1"/>
              </a:solidFill>
            </a:rPr>
            <a:t>Navesaurio</a:t>
          </a:r>
          <a:endParaRPr lang="es-EC" dirty="0">
            <a:solidFill>
              <a:schemeClr val="tx1"/>
            </a:solidFill>
          </a:endParaRPr>
        </a:p>
        <a:p>
          <a:r>
            <a:rPr lang="es-EC" dirty="0">
              <a:solidFill>
                <a:schemeClr val="tx1"/>
              </a:solidFill>
            </a:rPr>
            <a:t>Tercer lugar:      </a:t>
          </a:r>
          <a:r>
            <a:rPr lang="es-EC" dirty="0" err="1">
              <a:solidFill>
                <a:schemeClr val="tx1"/>
              </a:solidFill>
            </a:rPr>
            <a:t>The</a:t>
          </a:r>
          <a:r>
            <a:rPr lang="es-EC" dirty="0">
              <a:solidFill>
                <a:schemeClr val="tx1"/>
              </a:solidFill>
            </a:rPr>
            <a:t> </a:t>
          </a:r>
          <a:r>
            <a:rPr lang="es-EC" dirty="0" err="1">
              <a:solidFill>
                <a:schemeClr val="tx1"/>
              </a:solidFill>
            </a:rPr>
            <a:t>Underdogs</a:t>
          </a:r>
          <a:r>
            <a:rPr lang="es-EC" dirty="0">
              <a:solidFill>
                <a:schemeClr val="tx1"/>
              </a:solidFill>
            </a:rPr>
            <a:t> </a:t>
          </a:r>
          <a:endParaRPr lang="es-ES" dirty="0"/>
        </a:p>
      </dgm:t>
    </dgm:pt>
    <dgm:pt modelId="{D5A484E7-8F4B-544A-BD71-0065DD77943F}" type="parTrans" cxnId="{CE95BFC8-2426-B34F-BA64-928C34C2E1C2}">
      <dgm:prSet/>
      <dgm:spPr/>
      <dgm:t>
        <a:bodyPr/>
        <a:lstStyle/>
        <a:p>
          <a:endParaRPr lang="es-ES"/>
        </a:p>
      </dgm:t>
    </dgm:pt>
    <dgm:pt modelId="{C5F4A933-5F7B-9941-AE7F-E3319487B023}" type="sibTrans" cxnId="{CE95BFC8-2426-B34F-BA64-928C34C2E1C2}">
      <dgm:prSet/>
      <dgm:spPr/>
      <dgm:t>
        <a:bodyPr/>
        <a:lstStyle/>
        <a:p>
          <a:endParaRPr lang="es-ES"/>
        </a:p>
      </dgm:t>
    </dgm:pt>
    <dgm:pt modelId="{2CBDD44B-5AA0-BA42-9114-DD3291DB72AF}" type="pres">
      <dgm:prSet presAssocID="{7D3C60E3-EE04-9148-9016-C4B98A97FE9B}" presName="diagram" presStyleCnt="0">
        <dgm:presLayoutVars>
          <dgm:chPref val="1"/>
          <dgm:dir/>
          <dgm:animOne val="branch"/>
          <dgm:animLvl val="lvl"/>
          <dgm:resizeHandles val="exact"/>
        </dgm:presLayoutVars>
      </dgm:prSet>
      <dgm:spPr/>
    </dgm:pt>
    <dgm:pt modelId="{3F6CD29B-F8E9-E64B-B04B-ADE139BCA060}" type="pres">
      <dgm:prSet presAssocID="{F8E15CF4-4E43-0943-819A-8EF433D32BBA}" presName="root1" presStyleCnt="0"/>
      <dgm:spPr/>
    </dgm:pt>
    <dgm:pt modelId="{4889423F-8146-1747-8C05-F9B749CE18AC}" type="pres">
      <dgm:prSet presAssocID="{F8E15CF4-4E43-0943-819A-8EF433D32BBA}" presName="LevelOneTextNode" presStyleLbl="node0" presStyleIdx="0" presStyleCnt="1">
        <dgm:presLayoutVars>
          <dgm:chPref val="3"/>
        </dgm:presLayoutVars>
      </dgm:prSet>
      <dgm:spPr/>
    </dgm:pt>
    <dgm:pt modelId="{546D5BBE-88D9-4747-9816-E278998AC45B}" type="pres">
      <dgm:prSet presAssocID="{F8E15CF4-4E43-0943-819A-8EF433D32BBA}" presName="level2hierChild" presStyleCnt="0"/>
      <dgm:spPr/>
    </dgm:pt>
    <dgm:pt modelId="{842A32C6-C849-E646-9D8A-B246F4B40CFF}" type="pres">
      <dgm:prSet presAssocID="{F3FBFC53-4033-8C48-B8D9-D4233BE83EC6}" presName="conn2-1" presStyleLbl="parChTrans1D2" presStyleIdx="0" presStyleCnt="2"/>
      <dgm:spPr/>
    </dgm:pt>
    <dgm:pt modelId="{BC7142BB-40B5-B041-9179-2B0976AFCE90}" type="pres">
      <dgm:prSet presAssocID="{F3FBFC53-4033-8C48-B8D9-D4233BE83EC6}" presName="connTx" presStyleLbl="parChTrans1D2" presStyleIdx="0" presStyleCnt="2"/>
      <dgm:spPr/>
    </dgm:pt>
    <dgm:pt modelId="{1CD92040-1F01-F04A-9AAE-25BEAF6060EB}" type="pres">
      <dgm:prSet presAssocID="{A88465F8-9719-2A4D-9739-14F51572BD4B}" presName="root2" presStyleCnt="0"/>
      <dgm:spPr/>
    </dgm:pt>
    <dgm:pt modelId="{F7737ABA-DCD2-004A-9F50-44A2FBCE5A50}" type="pres">
      <dgm:prSet presAssocID="{A88465F8-9719-2A4D-9739-14F51572BD4B}" presName="LevelTwoTextNode" presStyleLbl="node2" presStyleIdx="0" presStyleCnt="2" custScaleX="245986" custScaleY="242589">
        <dgm:presLayoutVars>
          <dgm:chPref val="3"/>
        </dgm:presLayoutVars>
      </dgm:prSet>
      <dgm:spPr/>
    </dgm:pt>
    <dgm:pt modelId="{9EEF5613-6BF1-2F41-A437-42B3B52FAECA}" type="pres">
      <dgm:prSet presAssocID="{A88465F8-9719-2A4D-9739-14F51572BD4B}" presName="level3hierChild" presStyleCnt="0"/>
      <dgm:spPr/>
    </dgm:pt>
    <dgm:pt modelId="{89026552-4885-814C-B8B2-5EC5929BA8A3}" type="pres">
      <dgm:prSet presAssocID="{D5A484E7-8F4B-544A-BD71-0065DD77943F}" presName="conn2-1" presStyleLbl="parChTrans1D2" presStyleIdx="1" presStyleCnt="2"/>
      <dgm:spPr/>
    </dgm:pt>
    <dgm:pt modelId="{B9EFD9A6-4DFD-8A48-8BCD-EB76E020DAC1}" type="pres">
      <dgm:prSet presAssocID="{D5A484E7-8F4B-544A-BD71-0065DD77943F}" presName="connTx" presStyleLbl="parChTrans1D2" presStyleIdx="1" presStyleCnt="2"/>
      <dgm:spPr/>
    </dgm:pt>
    <dgm:pt modelId="{01369861-F70A-5745-84E4-9C7D84DB1E99}" type="pres">
      <dgm:prSet presAssocID="{FAD7688D-328C-2147-B1C0-F682F926D25F}" presName="root2" presStyleCnt="0"/>
      <dgm:spPr/>
    </dgm:pt>
    <dgm:pt modelId="{95F3E420-3128-3748-B57F-60E2496E6175}" type="pres">
      <dgm:prSet presAssocID="{FAD7688D-328C-2147-B1C0-F682F926D25F}" presName="LevelTwoTextNode" presStyleLbl="node2" presStyleIdx="1" presStyleCnt="2" custScaleX="246016" custScaleY="217192" custLinFactNeighborX="-768" custLinFactNeighborY="10517">
        <dgm:presLayoutVars>
          <dgm:chPref val="3"/>
        </dgm:presLayoutVars>
      </dgm:prSet>
      <dgm:spPr/>
    </dgm:pt>
    <dgm:pt modelId="{89989AAD-4036-F540-80F8-5FFB7822D58E}" type="pres">
      <dgm:prSet presAssocID="{FAD7688D-328C-2147-B1C0-F682F926D25F}" presName="level3hierChild" presStyleCnt="0"/>
      <dgm:spPr/>
    </dgm:pt>
  </dgm:ptLst>
  <dgm:cxnLst>
    <dgm:cxn modelId="{C2F66830-3141-4448-84C0-7E85C52DCA16}" type="presOf" srcId="{F3FBFC53-4033-8C48-B8D9-D4233BE83EC6}" destId="{BC7142BB-40B5-B041-9179-2B0976AFCE90}" srcOrd="1" destOrd="0" presId="urn:microsoft.com/office/officeart/2005/8/layout/hierarchy2"/>
    <dgm:cxn modelId="{20C0B655-6C8D-4617-A99E-9B75C66A7471}" type="presOf" srcId="{F3FBFC53-4033-8C48-B8D9-D4233BE83EC6}" destId="{842A32C6-C849-E646-9D8A-B246F4B40CFF}" srcOrd="0" destOrd="0" presId="urn:microsoft.com/office/officeart/2005/8/layout/hierarchy2"/>
    <dgm:cxn modelId="{B0F0095B-2EB0-DC42-8184-7895A4BBC1A0}" srcId="{F8E15CF4-4E43-0943-819A-8EF433D32BBA}" destId="{A88465F8-9719-2A4D-9739-14F51572BD4B}" srcOrd="0" destOrd="0" parTransId="{F3FBFC53-4033-8C48-B8D9-D4233BE83EC6}" sibTransId="{E3E7BC62-7DE6-8A43-B20E-FF16EC9138E1}"/>
    <dgm:cxn modelId="{D449CD75-C7A3-4060-AD3A-0753012588EE}" type="presOf" srcId="{D5A484E7-8F4B-544A-BD71-0065DD77943F}" destId="{89026552-4885-814C-B8B2-5EC5929BA8A3}" srcOrd="0" destOrd="0" presId="urn:microsoft.com/office/officeart/2005/8/layout/hierarchy2"/>
    <dgm:cxn modelId="{116C9A7C-0646-4EAE-9067-1EF5F8B4D4F0}" type="presOf" srcId="{7D3C60E3-EE04-9148-9016-C4B98A97FE9B}" destId="{2CBDD44B-5AA0-BA42-9114-DD3291DB72AF}" srcOrd="0" destOrd="0" presId="urn:microsoft.com/office/officeart/2005/8/layout/hierarchy2"/>
    <dgm:cxn modelId="{C2D9D388-F1AC-4539-9FB3-8EDF270F880C}" type="presOf" srcId="{A88465F8-9719-2A4D-9739-14F51572BD4B}" destId="{F7737ABA-DCD2-004A-9F50-44A2FBCE5A50}" srcOrd="0" destOrd="0" presId="urn:microsoft.com/office/officeart/2005/8/layout/hierarchy2"/>
    <dgm:cxn modelId="{C834AE9D-9E2C-4008-9673-D712933A2398}" type="presOf" srcId="{D5A484E7-8F4B-544A-BD71-0065DD77943F}" destId="{B9EFD9A6-4DFD-8A48-8BCD-EB76E020DAC1}" srcOrd="1" destOrd="0" presId="urn:microsoft.com/office/officeart/2005/8/layout/hierarchy2"/>
    <dgm:cxn modelId="{E7DD59A0-896B-4186-8870-C3F3C194EE76}" type="presOf" srcId="{F8E15CF4-4E43-0943-819A-8EF433D32BBA}" destId="{4889423F-8146-1747-8C05-F9B749CE18AC}" srcOrd="0" destOrd="0" presId="urn:microsoft.com/office/officeart/2005/8/layout/hierarchy2"/>
    <dgm:cxn modelId="{C8F5DBBB-F728-4AD6-A8C3-7D0887E36F12}" type="presOf" srcId="{FAD7688D-328C-2147-B1C0-F682F926D25F}" destId="{95F3E420-3128-3748-B57F-60E2496E6175}" srcOrd="0" destOrd="0" presId="urn:microsoft.com/office/officeart/2005/8/layout/hierarchy2"/>
    <dgm:cxn modelId="{CE95BFC8-2426-B34F-BA64-928C34C2E1C2}" srcId="{F8E15CF4-4E43-0943-819A-8EF433D32BBA}" destId="{FAD7688D-328C-2147-B1C0-F682F926D25F}" srcOrd="1" destOrd="0" parTransId="{D5A484E7-8F4B-544A-BD71-0065DD77943F}" sibTransId="{C5F4A933-5F7B-9941-AE7F-E3319487B023}"/>
    <dgm:cxn modelId="{CDBD96DC-37A1-5349-84CD-93186D834B73}" srcId="{7D3C60E3-EE04-9148-9016-C4B98A97FE9B}" destId="{F8E15CF4-4E43-0943-819A-8EF433D32BBA}" srcOrd="0" destOrd="0" parTransId="{FC3E00CF-84AD-7B48-9DF2-F84CA9574656}" sibTransId="{FDF1BE7A-718B-EF47-B83C-3B8BB4015E68}"/>
    <dgm:cxn modelId="{A1073931-77F5-4F30-8740-3C57E602992D}" type="presParOf" srcId="{2CBDD44B-5AA0-BA42-9114-DD3291DB72AF}" destId="{3F6CD29B-F8E9-E64B-B04B-ADE139BCA060}" srcOrd="0" destOrd="0" presId="urn:microsoft.com/office/officeart/2005/8/layout/hierarchy2"/>
    <dgm:cxn modelId="{F1F934CA-FD3F-42EF-ABC5-E5D2ACAD6C8D}" type="presParOf" srcId="{3F6CD29B-F8E9-E64B-B04B-ADE139BCA060}" destId="{4889423F-8146-1747-8C05-F9B749CE18AC}" srcOrd="0" destOrd="0" presId="urn:microsoft.com/office/officeart/2005/8/layout/hierarchy2"/>
    <dgm:cxn modelId="{568C277A-D817-4748-9705-98BBA6C773B5}" type="presParOf" srcId="{3F6CD29B-F8E9-E64B-B04B-ADE139BCA060}" destId="{546D5BBE-88D9-4747-9816-E278998AC45B}" srcOrd="1" destOrd="0" presId="urn:microsoft.com/office/officeart/2005/8/layout/hierarchy2"/>
    <dgm:cxn modelId="{B58A3359-B925-4744-83C9-04DF71EF7160}" type="presParOf" srcId="{546D5BBE-88D9-4747-9816-E278998AC45B}" destId="{842A32C6-C849-E646-9D8A-B246F4B40CFF}" srcOrd="0" destOrd="0" presId="urn:microsoft.com/office/officeart/2005/8/layout/hierarchy2"/>
    <dgm:cxn modelId="{05C12F73-75B8-418C-80AD-7F1F277168DC}" type="presParOf" srcId="{842A32C6-C849-E646-9D8A-B246F4B40CFF}" destId="{BC7142BB-40B5-B041-9179-2B0976AFCE90}" srcOrd="0" destOrd="0" presId="urn:microsoft.com/office/officeart/2005/8/layout/hierarchy2"/>
    <dgm:cxn modelId="{8266BD50-8A36-4264-816B-E30A70C6069A}" type="presParOf" srcId="{546D5BBE-88D9-4747-9816-E278998AC45B}" destId="{1CD92040-1F01-F04A-9AAE-25BEAF6060EB}" srcOrd="1" destOrd="0" presId="urn:microsoft.com/office/officeart/2005/8/layout/hierarchy2"/>
    <dgm:cxn modelId="{037C59ED-45C1-42F2-A51B-DAE9C154B87A}" type="presParOf" srcId="{1CD92040-1F01-F04A-9AAE-25BEAF6060EB}" destId="{F7737ABA-DCD2-004A-9F50-44A2FBCE5A50}" srcOrd="0" destOrd="0" presId="urn:microsoft.com/office/officeart/2005/8/layout/hierarchy2"/>
    <dgm:cxn modelId="{985C2BC3-AAA5-408D-A970-412112F1F2FB}" type="presParOf" srcId="{1CD92040-1F01-F04A-9AAE-25BEAF6060EB}" destId="{9EEF5613-6BF1-2F41-A437-42B3B52FAECA}" srcOrd="1" destOrd="0" presId="urn:microsoft.com/office/officeart/2005/8/layout/hierarchy2"/>
    <dgm:cxn modelId="{85A86DB3-0484-453B-83B1-A78709B3E610}" type="presParOf" srcId="{546D5BBE-88D9-4747-9816-E278998AC45B}" destId="{89026552-4885-814C-B8B2-5EC5929BA8A3}" srcOrd="2" destOrd="0" presId="urn:microsoft.com/office/officeart/2005/8/layout/hierarchy2"/>
    <dgm:cxn modelId="{2A8FB13A-C236-412A-B199-F3A46FA08718}" type="presParOf" srcId="{89026552-4885-814C-B8B2-5EC5929BA8A3}" destId="{B9EFD9A6-4DFD-8A48-8BCD-EB76E020DAC1}" srcOrd="0" destOrd="0" presId="urn:microsoft.com/office/officeart/2005/8/layout/hierarchy2"/>
    <dgm:cxn modelId="{08B91FEE-C78D-4144-A779-9A32ABC7ACA5}" type="presParOf" srcId="{546D5BBE-88D9-4747-9816-E278998AC45B}" destId="{01369861-F70A-5745-84E4-9C7D84DB1E99}" srcOrd="3" destOrd="0" presId="urn:microsoft.com/office/officeart/2005/8/layout/hierarchy2"/>
    <dgm:cxn modelId="{F653905F-7B38-4CF4-BE90-C69C5A037E24}" type="presParOf" srcId="{01369861-F70A-5745-84E4-9C7D84DB1E99}" destId="{95F3E420-3128-3748-B57F-60E2496E6175}" srcOrd="0" destOrd="0" presId="urn:microsoft.com/office/officeart/2005/8/layout/hierarchy2"/>
    <dgm:cxn modelId="{10AAC021-BAA3-481B-B9BA-572F0F9CAE75}" type="presParOf" srcId="{01369861-F70A-5745-84E4-9C7D84DB1E99}" destId="{89989AAD-4036-F540-80F8-5FFB7822D5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427B9-BC4E-AE44-8B2A-29F99B39DAAE}">
      <dsp:nvSpPr>
        <dsp:cNvPr id="0" name=""/>
        <dsp:cNvSpPr/>
      </dsp:nvSpPr>
      <dsp:spPr>
        <a:xfrm>
          <a:off x="0" y="31354"/>
          <a:ext cx="7106312" cy="1330874"/>
        </a:xfrm>
        <a:prstGeom prst="roundRect">
          <a:avLst/>
        </a:prstGeom>
        <a:solidFill>
          <a:schemeClr val="accent2"/>
        </a:solidFill>
        <a:ln w="15875" cap="rnd" cmpd="sng" algn="ctr">
          <a:solidFill>
            <a:schemeClr val="accent2">
              <a:shade val="50000"/>
              <a:hueMod val="94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pt-BR" sz="3500" kern="1200" dirty="0"/>
            <a:t>Entrada $1</a:t>
          </a:r>
        </a:p>
      </dsp:txBody>
      <dsp:txXfrm>
        <a:off x="64968" y="96322"/>
        <a:ext cx="6976376" cy="1200938"/>
      </dsp:txXfrm>
    </dsp:sp>
    <dsp:sp modelId="{2593D381-914E-254F-9153-BEC5D53D7AC7}">
      <dsp:nvSpPr>
        <dsp:cNvPr id="0" name=""/>
        <dsp:cNvSpPr/>
      </dsp:nvSpPr>
      <dsp:spPr>
        <a:xfrm>
          <a:off x="0" y="1463029"/>
          <a:ext cx="7106312" cy="1330874"/>
        </a:xfrm>
        <a:prstGeom prst="roundRect">
          <a:avLst/>
        </a:prstGeom>
        <a:solidFill>
          <a:schemeClr val="accent2"/>
        </a:solidFill>
        <a:ln w="15875" cap="rnd" cmpd="sng" algn="ctr">
          <a:solidFill>
            <a:schemeClr val="accent2">
              <a:shade val="50000"/>
              <a:hueMod val="94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s-ES_tradnl" sz="3500" kern="1200" dirty="0"/>
            <a:t>Venta de comida, recaudación de fondos </a:t>
          </a:r>
        </a:p>
      </dsp:txBody>
      <dsp:txXfrm>
        <a:off x="64968" y="1527997"/>
        <a:ext cx="6976376" cy="1200938"/>
      </dsp:txXfrm>
    </dsp:sp>
    <dsp:sp modelId="{E572B063-0428-3045-906C-2A34CE0B7BA3}">
      <dsp:nvSpPr>
        <dsp:cNvPr id="0" name=""/>
        <dsp:cNvSpPr/>
      </dsp:nvSpPr>
      <dsp:spPr>
        <a:xfrm>
          <a:off x="0" y="2894704"/>
          <a:ext cx="7106312" cy="1330874"/>
        </a:xfrm>
        <a:prstGeom prst="roundRect">
          <a:avLst/>
        </a:prstGeom>
        <a:solidFill>
          <a:schemeClr val="accent2"/>
        </a:solidFill>
        <a:ln w="15875" cap="rnd" cmpd="sng" algn="ctr">
          <a:solidFill>
            <a:schemeClr val="accent2">
              <a:shade val="50000"/>
              <a:hueMod val="94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s-ES_tradnl" sz="3500" kern="1200" dirty="0"/>
            <a:t>Se entregó diplomas y medallas para todos los participantes </a:t>
          </a:r>
        </a:p>
      </dsp:txBody>
      <dsp:txXfrm>
        <a:off x="64968" y="2959672"/>
        <a:ext cx="6976376" cy="120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9423F-8146-1747-8C05-F9B749CE18AC}">
      <dsp:nvSpPr>
        <dsp:cNvPr id="0" name=""/>
        <dsp:cNvSpPr/>
      </dsp:nvSpPr>
      <dsp:spPr>
        <a:xfrm>
          <a:off x="3870" y="2438081"/>
          <a:ext cx="1652274" cy="826137"/>
        </a:xfrm>
        <a:prstGeom prst="roundRect">
          <a:avLst>
            <a:gd name="adj" fmla="val 10000"/>
          </a:avLst>
        </a:prstGeom>
        <a:solidFill>
          <a:srgbClr val="860C6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CATEGORÍAS </a:t>
          </a:r>
        </a:p>
      </dsp:txBody>
      <dsp:txXfrm>
        <a:off x="28067" y="2462278"/>
        <a:ext cx="1603880" cy="777743"/>
      </dsp:txXfrm>
    </dsp:sp>
    <dsp:sp modelId="{842A32C6-C849-E646-9D8A-B246F4B40CFF}">
      <dsp:nvSpPr>
        <dsp:cNvPr id="0" name=""/>
        <dsp:cNvSpPr/>
      </dsp:nvSpPr>
      <dsp:spPr>
        <a:xfrm rot="18274208">
          <a:off x="1404212" y="2358554"/>
          <a:ext cx="1164773" cy="26078"/>
        </a:xfrm>
        <a:custGeom>
          <a:avLst/>
          <a:gdLst/>
          <a:ahLst/>
          <a:cxnLst/>
          <a:rect l="0" t="0" r="0" b="0"/>
          <a:pathLst>
            <a:path>
              <a:moveTo>
                <a:pt x="0" y="13039"/>
              </a:moveTo>
              <a:lnTo>
                <a:pt x="1164773" y="130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57480" y="2342474"/>
        <a:ext cx="58238" cy="58238"/>
      </dsp:txXfrm>
    </dsp:sp>
    <dsp:sp modelId="{F7737ABA-DCD2-004A-9F50-44A2FBCE5A50}">
      <dsp:nvSpPr>
        <dsp:cNvPr id="0" name=""/>
        <dsp:cNvSpPr/>
      </dsp:nvSpPr>
      <dsp:spPr>
        <a:xfrm>
          <a:off x="2317054" y="889978"/>
          <a:ext cx="4064364" cy="2004118"/>
        </a:xfrm>
        <a:prstGeom prst="roundRect">
          <a:avLst>
            <a:gd name="adj" fmla="val 10000"/>
          </a:avLst>
        </a:prstGeom>
        <a:gradFill flip="none" rotWithShape="0">
          <a:gsLst>
            <a:gs pos="0">
              <a:srgbClr val="910D72">
                <a:shade val="30000"/>
                <a:satMod val="115000"/>
              </a:srgbClr>
            </a:gs>
            <a:gs pos="50000">
              <a:srgbClr val="910D72">
                <a:shade val="67500"/>
                <a:satMod val="115000"/>
              </a:srgbClr>
            </a:gs>
            <a:gs pos="100000">
              <a:srgbClr val="910D72">
                <a:shade val="100000"/>
                <a:satMod val="115000"/>
              </a:srgbClr>
            </a:gs>
          </a:gsLst>
          <a:lin ang="13500000" scaled="1"/>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kern="1200" dirty="0"/>
        </a:p>
        <a:p>
          <a:pPr marL="0" lvl="0" indent="0" algn="ctr" defTabSz="622300">
            <a:lnSpc>
              <a:spcPct val="90000"/>
            </a:lnSpc>
            <a:spcBef>
              <a:spcPct val="0"/>
            </a:spcBef>
            <a:spcAft>
              <a:spcPct val="35000"/>
            </a:spcAft>
            <a:buNone/>
          </a:pPr>
          <a:r>
            <a:rPr lang="es-ES" sz="1600" kern="1200" dirty="0"/>
            <a:t>5TO GRADO - II CURSO</a:t>
          </a:r>
        </a:p>
        <a:p>
          <a:pPr marL="0" lvl="0" indent="0" algn="ctr" defTabSz="622300">
            <a:lnSpc>
              <a:spcPct val="90000"/>
            </a:lnSpc>
            <a:spcBef>
              <a:spcPct val="0"/>
            </a:spcBef>
            <a:spcAft>
              <a:spcPct val="35000"/>
            </a:spcAft>
            <a:buNone/>
          </a:pPr>
          <a:r>
            <a:rPr lang="es-EC" sz="1600" u="sng" kern="1200" dirty="0">
              <a:solidFill>
                <a:schemeClr val="tx1"/>
              </a:solidFill>
            </a:rPr>
            <a:t>Categoría I:</a:t>
          </a:r>
          <a:endParaRPr lang="es-EC" sz="1600" kern="1200" dirty="0">
            <a:solidFill>
              <a:schemeClr val="tx1"/>
            </a:solidFill>
          </a:endParaRPr>
        </a:p>
        <a:p>
          <a:pPr marL="0" lvl="0" indent="0" algn="ctr" defTabSz="622300">
            <a:lnSpc>
              <a:spcPct val="90000"/>
            </a:lnSpc>
            <a:spcBef>
              <a:spcPct val="0"/>
            </a:spcBef>
            <a:spcAft>
              <a:spcPct val="35000"/>
            </a:spcAft>
            <a:buNone/>
          </a:pPr>
          <a:r>
            <a:rPr lang="es-EC" sz="1600" kern="1200" dirty="0">
              <a:solidFill>
                <a:schemeClr val="tx1"/>
              </a:solidFill>
            </a:rPr>
            <a:t>Primer lugar:     Lavanda</a:t>
          </a:r>
        </a:p>
        <a:p>
          <a:pPr marL="0" lvl="0" indent="0" algn="ctr" defTabSz="622300">
            <a:lnSpc>
              <a:spcPct val="90000"/>
            </a:lnSpc>
            <a:spcBef>
              <a:spcPct val="0"/>
            </a:spcBef>
            <a:spcAft>
              <a:spcPct val="35000"/>
            </a:spcAft>
            <a:buNone/>
          </a:pPr>
          <a:r>
            <a:rPr lang="es-EC" sz="1600" kern="1200" dirty="0">
              <a:solidFill>
                <a:schemeClr val="tx1"/>
              </a:solidFill>
            </a:rPr>
            <a:t>Segundo lugar: </a:t>
          </a:r>
          <a:r>
            <a:rPr lang="es-EC" sz="1600" kern="1200" dirty="0" err="1">
              <a:solidFill>
                <a:schemeClr val="tx1"/>
              </a:solidFill>
            </a:rPr>
            <a:t>The</a:t>
          </a:r>
          <a:r>
            <a:rPr lang="es-EC" sz="1600" kern="1200" dirty="0">
              <a:solidFill>
                <a:schemeClr val="tx1"/>
              </a:solidFill>
            </a:rPr>
            <a:t> Big Band</a:t>
          </a:r>
        </a:p>
        <a:p>
          <a:pPr marL="0" lvl="0" indent="0" algn="ctr" defTabSz="622300">
            <a:lnSpc>
              <a:spcPct val="90000"/>
            </a:lnSpc>
            <a:spcBef>
              <a:spcPct val="0"/>
            </a:spcBef>
            <a:spcAft>
              <a:spcPct val="35000"/>
            </a:spcAft>
            <a:buNone/>
          </a:pPr>
          <a:r>
            <a:rPr lang="es-EC" sz="1600" kern="1200" dirty="0">
              <a:solidFill>
                <a:schemeClr val="tx1"/>
              </a:solidFill>
            </a:rPr>
            <a:t>Tercer lugar:      </a:t>
          </a:r>
          <a:r>
            <a:rPr lang="es-EC" sz="1600" kern="1200" dirty="0" err="1">
              <a:solidFill>
                <a:schemeClr val="tx1"/>
              </a:solidFill>
            </a:rPr>
            <a:t>Epic</a:t>
          </a:r>
          <a:r>
            <a:rPr lang="es-EC" sz="1600" kern="1200" dirty="0">
              <a:solidFill>
                <a:schemeClr val="tx1"/>
              </a:solidFill>
            </a:rPr>
            <a:t> Rock</a:t>
          </a:r>
          <a:endParaRPr lang="es-ES" sz="1600" kern="1200" dirty="0"/>
        </a:p>
        <a:p>
          <a:pPr marL="0" lvl="0" indent="0" algn="ctr" defTabSz="622300">
            <a:lnSpc>
              <a:spcPct val="90000"/>
            </a:lnSpc>
            <a:spcBef>
              <a:spcPct val="0"/>
            </a:spcBef>
            <a:spcAft>
              <a:spcPct val="35000"/>
            </a:spcAft>
            <a:buNone/>
          </a:pPr>
          <a:endParaRPr lang="es-ES" sz="1600" kern="1200" dirty="0"/>
        </a:p>
        <a:p>
          <a:pPr marL="0" lvl="0" indent="0" algn="ctr" defTabSz="622300">
            <a:lnSpc>
              <a:spcPct val="90000"/>
            </a:lnSpc>
            <a:spcBef>
              <a:spcPct val="0"/>
            </a:spcBef>
            <a:spcAft>
              <a:spcPct val="35000"/>
            </a:spcAft>
            <a:buNone/>
          </a:pPr>
          <a:endParaRPr lang="es-ES" sz="1600" kern="1200" dirty="0"/>
        </a:p>
      </dsp:txBody>
      <dsp:txXfrm>
        <a:off x="2375753" y="948677"/>
        <a:ext cx="3946966" cy="1886720"/>
      </dsp:txXfrm>
    </dsp:sp>
    <dsp:sp modelId="{89026552-4885-814C-B8B2-5EC5929BA8A3}">
      <dsp:nvSpPr>
        <dsp:cNvPr id="0" name=""/>
        <dsp:cNvSpPr/>
      </dsp:nvSpPr>
      <dsp:spPr>
        <a:xfrm rot="3636637">
          <a:off x="1319806" y="3413563"/>
          <a:ext cx="1320897" cy="26078"/>
        </a:xfrm>
        <a:custGeom>
          <a:avLst/>
          <a:gdLst/>
          <a:ahLst/>
          <a:cxnLst/>
          <a:rect l="0" t="0" r="0" b="0"/>
          <a:pathLst>
            <a:path>
              <a:moveTo>
                <a:pt x="0" y="13039"/>
              </a:moveTo>
              <a:lnTo>
                <a:pt x="1320897" y="130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47232" y="3393579"/>
        <a:ext cx="66044" cy="66044"/>
      </dsp:txXfrm>
    </dsp:sp>
    <dsp:sp modelId="{95F3E420-3128-3748-B57F-60E2496E6175}">
      <dsp:nvSpPr>
        <dsp:cNvPr id="0" name=""/>
        <dsp:cNvSpPr/>
      </dsp:nvSpPr>
      <dsp:spPr>
        <a:xfrm>
          <a:off x="2304365" y="3104902"/>
          <a:ext cx="4064859" cy="1794304"/>
        </a:xfrm>
        <a:prstGeom prst="roundRect">
          <a:avLst>
            <a:gd name="adj" fmla="val 10000"/>
          </a:avLst>
        </a:prstGeom>
        <a:gradFill flip="none" rotWithShape="0">
          <a:gsLst>
            <a:gs pos="0">
              <a:srgbClr val="860C69">
                <a:shade val="30000"/>
                <a:satMod val="115000"/>
              </a:srgbClr>
            </a:gs>
            <a:gs pos="50000">
              <a:srgbClr val="860C69">
                <a:shade val="67500"/>
                <a:satMod val="115000"/>
              </a:srgbClr>
            </a:gs>
            <a:gs pos="100000">
              <a:srgbClr val="860C69">
                <a:shade val="100000"/>
                <a:satMod val="115000"/>
              </a:srgbClr>
            </a:gs>
          </a:gsLst>
          <a:lin ang="2700000" scaled="1"/>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III CURSO – VI CURSO</a:t>
          </a:r>
        </a:p>
        <a:p>
          <a:pPr marL="0" lvl="0" indent="0" algn="ctr" defTabSz="800100">
            <a:lnSpc>
              <a:spcPct val="90000"/>
            </a:lnSpc>
            <a:spcBef>
              <a:spcPct val="0"/>
            </a:spcBef>
            <a:spcAft>
              <a:spcPct val="35000"/>
            </a:spcAft>
            <a:buNone/>
          </a:pPr>
          <a:r>
            <a:rPr lang="es-EC" sz="1800" u="sng" kern="1200" dirty="0">
              <a:solidFill>
                <a:schemeClr val="tx1"/>
              </a:solidFill>
            </a:rPr>
            <a:t>Categoría II:</a:t>
          </a:r>
          <a:endParaRPr lang="es-EC" sz="1800" kern="1200" dirty="0">
            <a:solidFill>
              <a:schemeClr val="tx1"/>
            </a:solidFill>
          </a:endParaRPr>
        </a:p>
        <a:p>
          <a:pPr marL="0" lvl="0" indent="0" algn="ctr" defTabSz="800100">
            <a:lnSpc>
              <a:spcPct val="90000"/>
            </a:lnSpc>
            <a:spcBef>
              <a:spcPct val="0"/>
            </a:spcBef>
            <a:spcAft>
              <a:spcPct val="35000"/>
            </a:spcAft>
            <a:buNone/>
          </a:pPr>
          <a:r>
            <a:rPr lang="es-EC" sz="1800" kern="1200" dirty="0">
              <a:solidFill>
                <a:schemeClr val="tx1"/>
              </a:solidFill>
            </a:rPr>
            <a:t>Primer lugar:     </a:t>
          </a:r>
          <a:r>
            <a:rPr lang="es-EC" sz="1800" kern="1200" dirty="0" err="1">
              <a:solidFill>
                <a:schemeClr val="tx1"/>
              </a:solidFill>
            </a:rPr>
            <a:t>The</a:t>
          </a:r>
          <a:r>
            <a:rPr lang="es-EC" sz="1800" kern="1200" dirty="0">
              <a:solidFill>
                <a:schemeClr val="tx1"/>
              </a:solidFill>
            </a:rPr>
            <a:t> </a:t>
          </a:r>
          <a:r>
            <a:rPr lang="es-EC" sz="1800" kern="1200" dirty="0" err="1">
              <a:solidFill>
                <a:schemeClr val="tx1"/>
              </a:solidFill>
            </a:rPr>
            <a:t>Ripples</a:t>
          </a:r>
          <a:endParaRPr lang="es-EC" sz="1800" kern="1200" dirty="0">
            <a:solidFill>
              <a:schemeClr val="tx1"/>
            </a:solidFill>
          </a:endParaRPr>
        </a:p>
        <a:p>
          <a:pPr marL="0" lvl="0" indent="0" algn="ctr" defTabSz="800100">
            <a:lnSpc>
              <a:spcPct val="90000"/>
            </a:lnSpc>
            <a:spcBef>
              <a:spcPct val="0"/>
            </a:spcBef>
            <a:spcAft>
              <a:spcPct val="35000"/>
            </a:spcAft>
            <a:buNone/>
          </a:pPr>
          <a:r>
            <a:rPr lang="es-EC" sz="1800" kern="1200" dirty="0">
              <a:solidFill>
                <a:schemeClr val="tx1"/>
              </a:solidFill>
            </a:rPr>
            <a:t>Segundo lugar: </a:t>
          </a:r>
          <a:r>
            <a:rPr lang="es-EC" sz="1800" kern="1200" dirty="0" err="1">
              <a:solidFill>
                <a:schemeClr val="tx1"/>
              </a:solidFill>
            </a:rPr>
            <a:t>Navesaurio</a:t>
          </a:r>
          <a:endParaRPr lang="es-EC" sz="1800" kern="1200" dirty="0">
            <a:solidFill>
              <a:schemeClr val="tx1"/>
            </a:solidFill>
          </a:endParaRPr>
        </a:p>
        <a:p>
          <a:pPr marL="0" lvl="0" indent="0" algn="ctr" defTabSz="800100">
            <a:lnSpc>
              <a:spcPct val="90000"/>
            </a:lnSpc>
            <a:spcBef>
              <a:spcPct val="0"/>
            </a:spcBef>
            <a:spcAft>
              <a:spcPct val="35000"/>
            </a:spcAft>
            <a:buNone/>
          </a:pPr>
          <a:r>
            <a:rPr lang="es-EC" sz="1800" kern="1200" dirty="0">
              <a:solidFill>
                <a:schemeClr val="tx1"/>
              </a:solidFill>
            </a:rPr>
            <a:t>Tercer lugar:      </a:t>
          </a:r>
          <a:r>
            <a:rPr lang="es-EC" sz="1800" kern="1200" dirty="0" err="1">
              <a:solidFill>
                <a:schemeClr val="tx1"/>
              </a:solidFill>
            </a:rPr>
            <a:t>The</a:t>
          </a:r>
          <a:r>
            <a:rPr lang="es-EC" sz="1800" kern="1200" dirty="0">
              <a:solidFill>
                <a:schemeClr val="tx1"/>
              </a:solidFill>
            </a:rPr>
            <a:t> </a:t>
          </a:r>
          <a:r>
            <a:rPr lang="es-EC" sz="1800" kern="1200" dirty="0" err="1">
              <a:solidFill>
                <a:schemeClr val="tx1"/>
              </a:solidFill>
            </a:rPr>
            <a:t>Underdogs</a:t>
          </a:r>
          <a:r>
            <a:rPr lang="es-EC" sz="1800" kern="1200" dirty="0">
              <a:solidFill>
                <a:schemeClr val="tx1"/>
              </a:solidFill>
            </a:rPr>
            <a:t> </a:t>
          </a:r>
          <a:endParaRPr lang="es-ES" sz="1800" kern="1200" dirty="0"/>
        </a:p>
      </dsp:txBody>
      <dsp:txXfrm>
        <a:off x="2356918" y="3157455"/>
        <a:ext cx="3959753" cy="1689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1E6F-B7D7-4714-B55D-C4B0E3FA01BB}" type="datetimeFigureOut">
              <a:rPr lang="es-EC" smtClean="0"/>
              <a:t>18/10/18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0740E-7954-4AE1-BF5A-F5D67A04CE72}" type="slidenum">
              <a:rPr lang="es-EC" smtClean="0"/>
              <a:t>‹#›</a:t>
            </a:fld>
            <a:endParaRPr lang="es-EC"/>
          </a:p>
        </p:txBody>
      </p:sp>
    </p:spTree>
    <p:extLst>
      <p:ext uri="{BB962C8B-B14F-4D97-AF65-F5344CB8AC3E}">
        <p14:creationId xmlns:p14="http://schemas.microsoft.com/office/powerpoint/2010/main" val="406949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730250" y="1169988"/>
            <a:ext cx="561657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707708" y="4505981"/>
            <a:ext cx="5661660" cy="3686711"/>
          </a:xfrm>
          <a:prstGeom prst="rect">
            <a:avLst/>
          </a:prstGeom>
          <a:noFill/>
          <a:ln>
            <a:noFill/>
          </a:ln>
        </p:spPr>
        <p:txBody>
          <a:bodyPr wrap="square" lIns="93925" tIns="46950" rIns="93925" bIns="469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4008705" y="8893297"/>
            <a:ext cx="3066733" cy="469778"/>
          </a:xfrm>
          <a:prstGeom prst="rect">
            <a:avLst/>
          </a:prstGeom>
          <a:noFill/>
          <a:ln>
            <a:noFill/>
          </a:ln>
        </p:spPr>
        <p:txBody>
          <a:bodyPr wrap="square" lIns="93925" tIns="46950" rIns="93925" bIns="46950" anchor="b" anchorCtr="0">
            <a:noAutofit/>
          </a:bodyPr>
          <a:lstStyle/>
          <a:p>
            <a:pPr algn="r"/>
            <a:fld id="{00000000-1234-1234-1234-123412341234}" type="slidenum">
              <a:rPr lang="en-US" sz="1300">
                <a:latin typeface="Calibri"/>
                <a:ea typeface="Calibri"/>
                <a:cs typeface="Calibri"/>
                <a:sym typeface="Calibri"/>
              </a:rPr>
              <a:pPr algn="r"/>
              <a:t>37</a:t>
            </a:fld>
            <a:endParaRPr lang="en-US" sz="1300">
              <a:latin typeface="Calibri"/>
              <a:ea typeface="Calibri"/>
              <a:cs typeface="Calibri"/>
              <a:sym typeface="Calibri"/>
            </a:endParaRPr>
          </a:p>
        </p:txBody>
      </p:sp>
    </p:spTree>
    <p:extLst>
      <p:ext uri="{BB962C8B-B14F-4D97-AF65-F5344CB8AC3E}">
        <p14:creationId xmlns:p14="http://schemas.microsoft.com/office/powerpoint/2010/main" val="275516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730250" y="1169988"/>
            <a:ext cx="561657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7708" y="4505981"/>
            <a:ext cx="5661660" cy="3686711"/>
          </a:xfrm>
          <a:prstGeom prst="rect">
            <a:avLst/>
          </a:prstGeom>
          <a:noFill/>
          <a:ln>
            <a:noFill/>
          </a:ln>
        </p:spPr>
        <p:txBody>
          <a:bodyPr wrap="square" lIns="93925" tIns="46950" rIns="93925" bIns="469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4008705" y="8893297"/>
            <a:ext cx="3066733" cy="469778"/>
          </a:xfrm>
          <a:prstGeom prst="rect">
            <a:avLst/>
          </a:prstGeom>
          <a:noFill/>
          <a:ln>
            <a:noFill/>
          </a:ln>
        </p:spPr>
        <p:txBody>
          <a:bodyPr wrap="square" lIns="93925" tIns="46950" rIns="93925" bIns="46950" anchor="b" anchorCtr="0">
            <a:noAutofit/>
          </a:bodyPr>
          <a:lstStyle/>
          <a:p>
            <a:pPr algn="r"/>
            <a:fld id="{00000000-1234-1234-1234-123412341234}" type="slidenum">
              <a:rPr lang="en-US" sz="1300">
                <a:latin typeface="Calibri"/>
                <a:ea typeface="Calibri"/>
                <a:cs typeface="Calibri"/>
                <a:sym typeface="Calibri"/>
              </a:rPr>
              <a:pPr algn="r"/>
              <a:t>38</a:t>
            </a:fld>
            <a:endParaRPr lang="en-US" sz="1300">
              <a:latin typeface="Calibri"/>
              <a:ea typeface="Calibri"/>
              <a:cs typeface="Calibri"/>
              <a:sym typeface="Calibri"/>
            </a:endParaRPr>
          </a:p>
        </p:txBody>
      </p:sp>
    </p:spTree>
    <p:extLst>
      <p:ext uri="{BB962C8B-B14F-4D97-AF65-F5344CB8AC3E}">
        <p14:creationId xmlns:p14="http://schemas.microsoft.com/office/powerpoint/2010/main" val="65654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730250" y="1169988"/>
            <a:ext cx="561657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707708" y="4505981"/>
            <a:ext cx="5661660" cy="3686711"/>
          </a:xfrm>
          <a:prstGeom prst="rect">
            <a:avLst/>
          </a:prstGeom>
          <a:noFill/>
          <a:ln>
            <a:noFill/>
          </a:ln>
        </p:spPr>
        <p:txBody>
          <a:bodyPr wrap="square" lIns="93925" tIns="46950" rIns="93925" bIns="469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4008705" y="8893297"/>
            <a:ext cx="3066733" cy="469778"/>
          </a:xfrm>
          <a:prstGeom prst="rect">
            <a:avLst/>
          </a:prstGeom>
          <a:noFill/>
          <a:ln>
            <a:noFill/>
          </a:ln>
        </p:spPr>
        <p:txBody>
          <a:bodyPr wrap="square" lIns="93925" tIns="46950" rIns="93925" bIns="46950" anchor="b" anchorCtr="0">
            <a:noAutofit/>
          </a:bodyPr>
          <a:lstStyle/>
          <a:p>
            <a:pPr algn="r"/>
            <a:fld id="{00000000-1234-1234-1234-123412341234}" type="slidenum">
              <a:rPr lang="en-US" sz="1300">
                <a:latin typeface="Calibri"/>
                <a:ea typeface="Calibri"/>
                <a:cs typeface="Calibri"/>
                <a:sym typeface="Calibri"/>
              </a:rPr>
              <a:pPr algn="r"/>
              <a:t>39</a:t>
            </a:fld>
            <a:endParaRPr lang="en-US" sz="1300">
              <a:latin typeface="Calibri"/>
              <a:ea typeface="Calibri"/>
              <a:cs typeface="Calibri"/>
              <a:sym typeface="Calibri"/>
            </a:endParaRPr>
          </a:p>
        </p:txBody>
      </p:sp>
    </p:spTree>
    <p:extLst>
      <p:ext uri="{BB962C8B-B14F-4D97-AF65-F5344CB8AC3E}">
        <p14:creationId xmlns:p14="http://schemas.microsoft.com/office/powerpoint/2010/main" val="219994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730250" y="1169988"/>
            <a:ext cx="561657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07708" y="4505981"/>
            <a:ext cx="5661660" cy="3686711"/>
          </a:xfrm>
          <a:prstGeom prst="rect">
            <a:avLst/>
          </a:prstGeom>
          <a:noFill/>
          <a:ln>
            <a:noFill/>
          </a:ln>
        </p:spPr>
        <p:txBody>
          <a:bodyPr wrap="square" lIns="93925" tIns="46950" rIns="93925" bIns="469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4008705" y="8893297"/>
            <a:ext cx="3066733" cy="469778"/>
          </a:xfrm>
          <a:prstGeom prst="rect">
            <a:avLst/>
          </a:prstGeom>
          <a:noFill/>
          <a:ln>
            <a:noFill/>
          </a:ln>
        </p:spPr>
        <p:txBody>
          <a:bodyPr wrap="square" lIns="93925" tIns="46950" rIns="93925" bIns="46950" anchor="b" anchorCtr="0">
            <a:noAutofit/>
          </a:bodyPr>
          <a:lstStyle/>
          <a:p>
            <a:pPr algn="r"/>
            <a:fld id="{00000000-1234-1234-1234-123412341234}" type="slidenum">
              <a:rPr lang="en-US" sz="1300">
                <a:latin typeface="Calibri"/>
                <a:ea typeface="Calibri"/>
                <a:cs typeface="Calibri"/>
                <a:sym typeface="Calibri"/>
              </a:rPr>
              <a:pPr algn="r"/>
              <a:t>40</a:t>
            </a:fld>
            <a:endParaRPr lang="en-US" sz="1300">
              <a:latin typeface="Calibri"/>
              <a:ea typeface="Calibri"/>
              <a:cs typeface="Calibri"/>
              <a:sym typeface="Calibri"/>
            </a:endParaRPr>
          </a:p>
        </p:txBody>
      </p:sp>
    </p:spTree>
    <p:extLst>
      <p:ext uri="{BB962C8B-B14F-4D97-AF65-F5344CB8AC3E}">
        <p14:creationId xmlns:p14="http://schemas.microsoft.com/office/powerpoint/2010/main" val="269934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730250" y="1169988"/>
            <a:ext cx="561657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707708" y="4505981"/>
            <a:ext cx="5661660" cy="3686711"/>
          </a:xfrm>
          <a:prstGeom prst="rect">
            <a:avLst/>
          </a:prstGeom>
          <a:noFill/>
          <a:ln>
            <a:noFill/>
          </a:ln>
        </p:spPr>
        <p:txBody>
          <a:bodyPr wrap="square" lIns="93925" tIns="46950" rIns="93925" bIns="469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4008705" y="8893297"/>
            <a:ext cx="3066733" cy="469778"/>
          </a:xfrm>
          <a:prstGeom prst="rect">
            <a:avLst/>
          </a:prstGeom>
          <a:noFill/>
          <a:ln>
            <a:noFill/>
          </a:ln>
        </p:spPr>
        <p:txBody>
          <a:bodyPr wrap="square" lIns="93925" tIns="46950" rIns="93925" bIns="46950" anchor="b" anchorCtr="0">
            <a:noAutofit/>
          </a:bodyPr>
          <a:lstStyle/>
          <a:p>
            <a:pPr algn="r"/>
            <a:fld id="{00000000-1234-1234-1234-123412341234}" type="slidenum">
              <a:rPr lang="en-US" sz="1300">
                <a:latin typeface="Calibri"/>
                <a:ea typeface="Calibri"/>
                <a:cs typeface="Calibri"/>
                <a:sym typeface="Calibri"/>
              </a:rPr>
              <a:pPr algn="r"/>
              <a:t>41</a:t>
            </a:fld>
            <a:endParaRPr lang="en-US" sz="1300">
              <a:latin typeface="Calibri"/>
              <a:ea typeface="Calibri"/>
              <a:cs typeface="Calibri"/>
              <a:sym typeface="Calibri"/>
            </a:endParaRPr>
          </a:p>
        </p:txBody>
      </p:sp>
    </p:spTree>
    <p:extLst>
      <p:ext uri="{BB962C8B-B14F-4D97-AF65-F5344CB8AC3E}">
        <p14:creationId xmlns:p14="http://schemas.microsoft.com/office/powerpoint/2010/main" val="39919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730250" y="1169988"/>
            <a:ext cx="561657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707708" y="4505981"/>
            <a:ext cx="5661660" cy="3686711"/>
          </a:xfrm>
          <a:prstGeom prst="rect">
            <a:avLst/>
          </a:prstGeom>
          <a:noFill/>
          <a:ln>
            <a:noFill/>
          </a:ln>
        </p:spPr>
        <p:txBody>
          <a:bodyPr wrap="square" lIns="93925" tIns="46950" rIns="93925" bIns="469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4008705" y="8893297"/>
            <a:ext cx="3066733" cy="469778"/>
          </a:xfrm>
          <a:prstGeom prst="rect">
            <a:avLst/>
          </a:prstGeom>
          <a:noFill/>
          <a:ln>
            <a:noFill/>
          </a:ln>
        </p:spPr>
        <p:txBody>
          <a:bodyPr wrap="square" lIns="93925" tIns="46950" rIns="93925" bIns="46950" anchor="b" anchorCtr="0">
            <a:noAutofit/>
          </a:bodyPr>
          <a:lstStyle/>
          <a:p>
            <a:pPr algn="r"/>
            <a:fld id="{00000000-1234-1234-1234-123412341234}" type="slidenum">
              <a:rPr lang="en-US" sz="1300">
                <a:latin typeface="Calibri"/>
                <a:ea typeface="Calibri"/>
                <a:cs typeface="Calibri"/>
                <a:sym typeface="Calibri"/>
              </a:rPr>
              <a:pPr algn="r"/>
              <a:t>42</a:t>
            </a:fld>
            <a:endParaRPr lang="en-US" sz="1300">
              <a:latin typeface="Calibri"/>
              <a:ea typeface="Calibri"/>
              <a:cs typeface="Calibri"/>
              <a:sym typeface="Calibri"/>
            </a:endParaRPr>
          </a:p>
        </p:txBody>
      </p:sp>
    </p:spTree>
    <p:extLst>
      <p:ext uri="{BB962C8B-B14F-4D97-AF65-F5344CB8AC3E}">
        <p14:creationId xmlns:p14="http://schemas.microsoft.com/office/powerpoint/2010/main" val="128515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Shape 18"/>
        <p:cNvGrpSpPr/>
        <p:nvPr/>
      </p:nvGrpSpPr>
      <p:grpSpPr>
        <a:xfrm>
          <a:off x="0" y="0"/>
          <a:ext cx="0" cy="0"/>
          <a:chOff x="0" y="0"/>
          <a:chExt cx="0" cy="0"/>
        </a:xfrm>
      </p:grpSpPr>
      <p:sp>
        <p:nvSpPr>
          <p:cNvPr id="19" name="Shape 19"/>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20" name="Shape 20"/>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21" name="Shape 21"/>
          <p:cNvSpPr txBox="1">
            <a:spLocks noGrp="1"/>
          </p:cNvSpPr>
          <p:nvPr>
            <p:ph type="ctrTitle"/>
          </p:nvPr>
        </p:nvSpPr>
        <p:spPr>
          <a:xfrm>
            <a:off x="1097280" y="758952"/>
            <a:ext cx="10058400" cy="356616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2" name="Shape 22"/>
          <p:cNvSpPr txBox="1">
            <a:spLocks noGrp="1"/>
          </p:cNvSpPr>
          <p:nvPr>
            <p:ph type="subTitle" idx="1"/>
          </p:nvPr>
        </p:nvSpPr>
        <p:spPr>
          <a:xfrm>
            <a:off x="1100051" y="4455621"/>
            <a:ext cx="10058400" cy="1143000"/>
          </a:xfrm>
          <a:prstGeom prst="rect">
            <a:avLst/>
          </a:prstGeom>
          <a:no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40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200"/>
              </a:spcBef>
              <a:spcAft>
                <a:spcPts val="40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cxnSp>
        <p:nvCxnSpPr>
          <p:cNvPr id="26" name="Shape 26"/>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288089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ítulo y objeto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9" name="Shape 29"/>
          <p:cNvSpPr txBox="1">
            <a:spLocks noGrp="1"/>
          </p:cNvSpPr>
          <p:nvPr>
            <p:ph type="body" idx="1"/>
          </p:nvPr>
        </p:nvSpPr>
        <p:spPr>
          <a:xfrm>
            <a:off x="1097280" y="1845734"/>
            <a:ext cx="1005840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4355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cSld name="Encabezado de sección">
    <p:spTree>
      <p:nvGrpSpPr>
        <p:cNvPr id="1" name="Shape 33"/>
        <p:cNvGrpSpPr/>
        <p:nvPr/>
      </p:nvGrpSpPr>
      <p:grpSpPr>
        <a:xfrm>
          <a:off x="0" y="0"/>
          <a:ext cx="0" cy="0"/>
          <a:chOff x="0" y="0"/>
          <a:chExt cx="0" cy="0"/>
        </a:xfrm>
      </p:grpSpPr>
      <p:sp>
        <p:nvSpPr>
          <p:cNvPr id="34" name="Shape 34"/>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35" name="Shape 35"/>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36" name="Shape 36"/>
          <p:cNvSpPr txBox="1">
            <a:spLocks noGrp="1"/>
          </p:cNvSpPr>
          <p:nvPr>
            <p:ph type="title"/>
          </p:nvPr>
        </p:nvSpPr>
        <p:spPr>
          <a:xfrm>
            <a:off x="1097280" y="758952"/>
            <a:ext cx="10058400" cy="356616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262626"/>
              </a:buClr>
              <a:buSzPts val="8000"/>
              <a:buFont typeface="Calibri"/>
              <a:buNone/>
              <a:defRPr sz="8000" b="0" i="0" u="none" strike="noStrike" cap="none">
                <a:solidFill>
                  <a:srgbClr val="262626"/>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7" name="Shape 37"/>
          <p:cNvSpPr txBox="1">
            <a:spLocks noGrp="1"/>
          </p:cNvSpPr>
          <p:nvPr>
            <p:ph type="body" idx="1"/>
          </p:nvPr>
        </p:nvSpPr>
        <p:spPr>
          <a:xfrm>
            <a:off x="1097280" y="4453128"/>
            <a:ext cx="10058400" cy="1143000"/>
          </a:xfrm>
          <a:prstGeom prst="rect">
            <a:avLst/>
          </a:prstGeom>
          <a:no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1"/>
              </a:buClr>
              <a:buSzPts val="2400"/>
              <a:buFont typeface="Calibri"/>
              <a:buNone/>
              <a:defRPr sz="24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600"/>
              <a:buFont typeface="Calibri"/>
              <a:buNone/>
              <a:defRPr sz="16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cxnSp>
        <p:nvCxnSpPr>
          <p:cNvPr id="41" name="Shape 41"/>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1126691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cSld name="Dos objeto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4" name="Shape 44"/>
          <p:cNvSpPr txBox="1">
            <a:spLocks noGrp="1"/>
          </p:cNvSpPr>
          <p:nvPr>
            <p:ph type="body" idx="1"/>
          </p:nvPr>
        </p:nvSpPr>
        <p:spPr>
          <a:xfrm>
            <a:off x="1097278" y="1845734"/>
            <a:ext cx="493776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6217920" y="1845735"/>
            <a:ext cx="493776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1316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cSld name="Comparació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1" name="Shape 51"/>
          <p:cNvSpPr txBox="1">
            <a:spLocks noGrp="1"/>
          </p:cNvSpPr>
          <p:nvPr>
            <p:ph type="body" idx="1"/>
          </p:nvPr>
        </p:nvSpPr>
        <p:spPr>
          <a:xfrm>
            <a:off x="1097280" y="1846052"/>
            <a:ext cx="4937760" cy="736282"/>
          </a:xfrm>
          <a:prstGeom prst="rect">
            <a:avLst/>
          </a:prstGeom>
          <a:noFill/>
          <a:ln>
            <a:noFill/>
          </a:ln>
        </p:spPr>
        <p:txBody>
          <a:bodyPr wrap="square" lIns="91425" tIns="91425" rIns="91425" bIns="91425" anchor="ctr" anchorCtr="0"/>
          <a:lstStyle>
            <a:lvl1pPr marL="0" marR="0" lvl="0" indent="0" algn="l" rtl="0">
              <a:lnSpc>
                <a:spcPct val="90000"/>
              </a:lnSpc>
              <a:spcBef>
                <a:spcPts val="1200"/>
              </a:spcBef>
              <a:spcAft>
                <a:spcPts val="20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1097280" y="2582334"/>
            <a:ext cx="4937760" cy="33782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6217920" y="1846052"/>
            <a:ext cx="4937760" cy="736282"/>
          </a:xfrm>
          <a:prstGeom prst="rect">
            <a:avLst/>
          </a:prstGeom>
          <a:noFill/>
          <a:ln>
            <a:noFill/>
          </a:ln>
        </p:spPr>
        <p:txBody>
          <a:bodyPr wrap="square" lIns="91425" tIns="91425" rIns="91425" bIns="91425" anchor="ctr" anchorCtr="0"/>
          <a:lstStyle>
            <a:lvl1pPr marL="0" marR="0" lvl="0" indent="0" algn="l" rtl="0">
              <a:lnSpc>
                <a:spcPct val="90000"/>
              </a:lnSpc>
              <a:spcBef>
                <a:spcPts val="1200"/>
              </a:spcBef>
              <a:spcAft>
                <a:spcPts val="20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2000"/>
              <a:buFont typeface="Calibri"/>
              <a:buNone/>
              <a:defRPr sz="2000" b="1"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800"/>
              <a:buFont typeface="Calibri"/>
              <a:buNone/>
              <a:defRPr sz="1800" b="1"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6217920" y="2582334"/>
            <a:ext cx="4937760" cy="33782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47243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cSld name="Solo el título">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0" name="Shape 60"/>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81115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Shape 63"/>
        <p:cNvGrpSpPr/>
        <p:nvPr/>
      </p:nvGrpSpPr>
      <p:grpSpPr>
        <a:xfrm>
          <a:off x="0" y="0"/>
          <a:ext cx="0" cy="0"/>
          <a:chOff x="0" y="0"/>
          <a:chExt cx="0" cy="0"/>
        </a:xfrm>
      </p:grpSpPr>
      <p:sp>
        <p:nvSpPr>
          <p:cNvPr id="64" name="Shape 64"/>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65" name="Shape 65"/>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66" name="Shape 66"/>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2642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cSld name="Contenido con título">
    <p:spTree>
      <p:nvGrpSpPr>
        <p:cNvPr id="1" name="Shape 69"/>
        <p:cNvGrpSpPr/>
        <p:nvPr/>
      </p:nvGrpSpPr>
      <p:grpSpPr>
        <a:xfrm>
          <a:off x="0" y="0"/>
          <a:ext cx="0" cy="0"/>
          <a:chOff x="0" y="0"/>
          <a:chExt cx="0" cy="0"/>
        </a:xfrm>
      </p:grpSpPr>
      <p:sp>
        <p:nvSpPr>
          <p:cNvPr id="70" name="Shape 70"/>
          <p:cNvSpPr/>
          <p:nvPr/>
        </p:nvSpPr>
        <p:spPr>
          <a:xfrm>
            <a:off x="16" y="0"/>
            <a:ext cx="4050791" cy="6858000"/>
          </a:xfrm>
          <a:prstGeom prst="rect">
            <a:avLst/>
          </a:prstGeom>
          <a:solidFill>
            <a:schemeClr val="accent2"/>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71" name="Shape 71"/>
          <p:cNvSpPr/>
          <p:nvPr/>
        </p:nvSpPr>
        <p:spPr>
          <a:xfrm>
            <a:off x="4040071" y="0"/>
            <a:ext cx="64008" cy="6858000"/>
          </a:xfrm>
          <a:prstGeom prst="rect">
            <a:avLst/>
          </a:prstGeom>
          <a:solidFill>
            <a:schemeClr val="accent1"/>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72" name="Shape 72"/>
          <p:cNvSpPr txBox="1">
            <a:spLocks noGrp="1"/>
          </p:cNvSpPr>
          <p:nvPr>
            <p:ph type="title"/>
          </p:nvPr>
        </p:nvSpPr>
        <p:spPr>
          <a:xfrm>
            <a:off x="457200" y="594359"/>
            <a:ext cx="3200400" cy="228600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3" name="Shape 73"/>
          <p:cNvSpPr txBox="1">
            <a:spLocks noGrp="1"/>
          </p:cNvSpPr>
          <p:nvPr>
            <p:ph type="body" idx="1"/>
          </p:nvPr>
        </p:nvSpPr>
        <p:spPr>
          <a:xfrm>
            <a:off x="4800600" y="731520"/>
            <a:ext cx="6492240" cy="52578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57200" y="2926080"/>
            <a:ext cx="3200400" cy="3379124"/>
          </a:xfrm>
          <a:prstGeom prst="rect">
            <a:avLst/>
          </a:prstGeom>
          <a:no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65512" y="6459785"/>
            <a:ext cx="261851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800600" y="6459785"/>
            <a:ext cx="4648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cap="none">
                <a:solidFill>
                  <a:schemeClr val="dk2"/>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solidFill>
                <a:srgbClr val="637052"/>
              </a:solidFill>
            </a:endParaRPr>
          </a:p>
        </p:txBody>
      </p:sp>
      <p:sp>
        <p:nvSpPr>
          <p:cNvPr id="77" name="Shape 77"/>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637052"/>
                </a:solidFill>
                <a:latin typeface="Calibri"/>
                <a:ea typeface="Calibri"/>
                <a:cs typeface="Calibri"/>
                <a:sym typeface="Calibri"/>
              </a:rPr>
              <a:pPr algn="r"/>
              <a:t>‹#›</a:t>
            </a:fld>
            <a:endParaRPr lang="en-US" sz="1050">
              <a:solidFill>
                <a:srgbClr val="637052"/>
              </a:solidFill>
              <a:latin typeface="Calibri"/>
              <a:ea typeface="Calibri"/>
              <a:cs typeface="Calibri"/>
              <a:sym typeface="Calibri"/>
            </a:endParaRPr>
          </a:p>
        </p:txBody>
      </p:sp>
    </p:spTree>
    <p:extLst>
      <p:ext uri="{BB962C8B-B14F-4D97-AF65-F5344CB8AC3E}">
        <p14:creationId xmlns:p14="http://schemas.microsoft.com/office/powerpoint/2010/main" val="3940692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cSld name="Imagen con título">
    <p:spTree>
      <p:nvGrpSpPr>
        <p:cNvPr id="1" name="Shape 78"/>
        <p:cNvGrpSpPr/>
        <p:nvPr/>
      </p:nvGrpSpPr>
      <p:grpSpPr>
        <a:xfrm>
          <a:off x="0" y="0"/>
          <a:ext cx="0" cy="0"/>
          <a:chOff x="0" y="0"/>
          <a:chExt cx="0" cy="0"/>
        </a:xfrm>
      </p:grpSpPr>
      <p:sp>
        <p:nvSpPr>
          <p:cNvPr id="79" name="Shape 79"/>
          <p:cNvSpPr/>
          <p:nvPr/>
        </p:nvSpPr>
        <p:spPr>
          <a:xfrm>
            <a:off x="0" y="4953000"/>
            <a:ext cx="12188825" cy="1905000"/>
          </a:xfrm>
          <a:prstGeom prst="rect">
            <a:avLst/>
          </a:prstGeom>
          <a:solidFill>
            <a:schemeClr val="accent2"/>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80" name="Shape 80"/>
          <p:cNvSpPr/>
          <p:nvPr/>
        </p:nvSpPr>
        <p:spPr>
          <a:xfrm>
            <a:off x="15" y="4915076"/>
            <a:ext cx="12188825" cy="64008"/>
          </a:xfrm>
          <a:prstGeom prst="rect">
            <a:avLst/>
          </a:prstGeom>
          <a:solidFill>
            <a:schemeClr val="accent1"/>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81" name="Shape 81"/>
          <p:cNvSpPr txBox="1">
            <a:spLocks noGrp="1"/>
          </p:cNvSpPr>
          <p:nvPr>
            <p:ph type="title"/>
          </p:nvPr>
        </p:nvSpPr>
        <p:spPr>
          <a:xfrm>
            <a:off x="1097280" y="5074920"/>
            <a:ext cx="10113645" cy="82296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2" name="Shape 82"/>
          <p:cNvSpPr>
            <a:spLocks noGrp="1"/>
          </p:cNvSpPr>
          <p:nvPr>
            <p:ph type="pic" idx="2"/>
          </p:nvPr>
        </p:nvSpPr>
        <p:spPr>
          <a:xfrm>
            <a:off x="15" y="0"/>
            <a:ext cx="12191985" cy="4915076"/>
          </a:xfrm>
          <a:prstGeom prst="rect">
            <a:avLst/>
          </a:prstGeom>
          <a:solidFill>
            <a:srgbClr val="ACC8DD"/>
          </a:solid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1097280" y="5907024"/>
            <a:ext cx="10113264" cy="594360"/>
          </a:xfrm>
          <a:prstGeom prst="rect">
            <a:avLst/>
          </a:prstGeom>
          <a:noFill/>
          <a:ln>
            <a:noFill/>
          </a:ln>
        </p:spPr>
        <p:txBody>
          <a:bodyPr wrap="square" lIns="91425" tIns="91425" rIns="91425" bIns="91425" anchor="t" anchorCtr="0"/>
          <a:lstStyle>
            <a:lvl1pPr marL="0" marR="0" lvl="0" indent="0" algn="l" rtl="0">
              <a:lnSpc>
                <a:spcPct val="90000"/>
              </a:lnSpc>
              <a:spcBef>
                <a:spcPts val="0"/>
              </a:spcBef>
              <a:spcAft>
                <a:spcPts val="600"/>
              </a:spcAft>
              <a:buClr>
                <a:schemeClr val="accent1"/>
              </a:buClr>
              <a:buSzPts val="1500"/>
              <a:buFont typeface="Calibri"/>
              <a:buNone/>
              <a:defRPr sz="15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accent1"/>
              </a:buClr>
              <a:buSzPts val="1200"/>
              <a:buFont typeface="Calibri"/>
              <a:buNone/>
              <a:defRPr sz="12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200"/>
              </a:spcBef>
              <a:spcAft>
                <a:spcPts val="400"/>
              </a:spcAft>
              <a:buClr>
                <a:schemeClr val="accent1"/>
              </a:buClr>
              <a:buSzPts val="1000"/>
              <a:buFont typeface="Calibri"/>
              <a:buNone/>
              <a:defRPr sz="10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2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77169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cSld name="Título y texto vertical">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9" name="Shape 89"/>
          <p:cNvSpPr txBox="1">
            <a:spLocks noGrp="1"/>
          </p:cNvSpPr>
          <p:nvPr>
            <p:ph type="body" idx="1"/>
          </p:nvPr>
        </p:nvSpPr>
        <p:spPr>
          <a:xfrm rot="5400000">
            <a:off x="4114800" y="-1171786"/>
            <a:ext cx="4023360" cy="100584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52425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cSld name="Título vertical y texto">
    <p:spTree>
      <p:nvGrpSpPr>
        <p:cNvPr id="1" name="Shape 93"/>
        <p:cNvGrpSpPr/>
        <p:nvPr/>
      </p:nvGrpSpPr>
      <p:grpSpPr>
        <a:xfrm>
          <a:off x="0" y="0"/>
          <a:ext cx="0" cy="0"/>
          <a:chOff x="0" y="0"/>
          <a:chExt cx="0" cy="0"/>
        </a:xfrm>
      </p:grpSpPr>
      <p:sp>
        <p:nvSpPr>
          <p:cNvPr id="94" name="Shape 94"/>
          <p:cNvSpPr/>
          <p:nvPr/>
        </p:nvSpPr>
        <p:spPr>
          <a:xfrm>
            <a:off x="3175" y="6400800"/>
            <a:ext cx="12188825" cy="457200"/>
          </a:xfrm>
          <a:prstGeom prst="rect">
            <a:avLst/>
          </a:prstGeom>
          <a:solidFill>
            <a:schemeClr val="accent2"/>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95" name="Shape 95"/>
          <p:cNvSpPr/>
          <p:nvPr/>
        </p:nvSpPr>
        <p:spPr>
          <a:xfrm>
            <a:off x="15" y="6334316"/>
            <a:ext cx="12188825" cy="64008"/>
          </a:xfrm>
          <a:prstGeom prst="rect">
            <a:avLst/>
          </a:prstGeom>
          <a:solidFill>
            <a:schemeClr val="accent1"/>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96" name="Shape 96"/>
          <p:cNvSpPr txBox="1">
            <a:spLocks noGrp="1"/>
          </p:cNvSpPr>
          <p:nvPr>
            <p:ph type="title"/>
          </p:nvPr>
        </p:nvSpPr>
        <p:spPr>
          <a:xfrm rot="5400000">
            <a:off x="7159401" y="1977801"/>
            <a:ext cx="5759898" cy="262890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7" name="Shape 97"/>
          <p:cNvSpPr txBox="1">
            <a:spLocks noGrp="1"/>
          </p:cNvSpPr>
          <p:nvPr>
            <p:ph type="body" idx="1"/>
          </p:nvPr>
        </p:nvSpPr>
        <p:spPr>
          <a:xfrm rot="5400000">
            <a:off x="1825401" y="-574899"/>
            <a:ext cx="5759898" cy="77343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Shape 98"/>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a:t>
            </a:fld>
            <a:endParaRPr lang="en-US"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6995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93572">
                <a:lumMod val="100000"/>
                <a:alpha val="16000"/>
              </a:srgbClr>
            </a:gs>
            <a:gs pos="0">
              <a:srgbClr val="293572">
                <a:alpha val="89804"/>
              </a:srgbClr>
            </a:gs>
          </a:gsLst>
          <a:lin ang="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10/18/18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93572">
                <a:lumMod val="100000"/>
                <a:alpha val="16000"/>
              </a:srgbClr>
            </a:gs>
            <a:gs pos="0">
              <a:srgbClr val="293572">
                <a:alpha val="89804"/>
              </a:srgbClr>
            </a:gs>
          </a:gsLst>
          <a:lin ang="0" scaled="1"/>
          <a:tileRect/>
        </a:gradFill>
        <a:effectLst/>
      </p:bgPr>
    </p:bg>
    <p:spTree>
      <p:nvGrpSpPr>
        <p:cNvPr id="1" name="Shape 9"/>
        <p:cNvGrpSpPr/>
        <p:nvPr/>
      </p:nvGrpSpPr>
      <p:grpSpPr>
        <a:xfrm>
          <a:off x="0" y="0"/>
          <a:ext cx="0" cy="0"/>
          <a:chOff x="0" y="0"/>
          <a:chExt cx="0" cy="0"/>
        </a:xfrm>
      </p:grpSpPr>
      <p:sp>
        <p:nvSpPr>
          <p:cNvPr id="10" name="Shape 10"/>
          <p:cNvSpPr/>
          <p:nvPr/>
        </p:nvSpPr>
        <p:spPr>
          <a:xfrm>
            <a:off x="1" y="6400800"/>
            <a:ext cx="12192000" cy="457200"/>
          </a:xfrm>
          <a:prstGeom prst="rect">
            <a:avLst/>
          </a:prstGeom>
          <a:solidFill>
            <a:schemeClr val="accent2"/>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11" name="Shape 11"/>
          <p:cNvSpPr/>
          <p:nvPr/>
        </p:nvSpPr>
        <p:spPr>
          <a:xfrm>
            <a:off x="15" y="6334316"/>
            <a:ext cx="12191985" cy="66484"/>
          </a:xfrm>
          <a:prstGeom prst="rect">
            <a:avLst/>
          </a:prstGeom>
          <a:solidFill>
            <a:schemeClr val="accent1"/>
          </a:solidFill>
          <a:ln>
            <a:noFill/>
          </a:ln>
        </p:spPr>
        <p:txBody>
          <a:bodyPr wrap="square" lIns="91425" tIns="91425" rIns="91425" bIns="91425" anchor="ctr" anchorCtr="0">
            <a:noAutofit/>
          </a:bodyPr>
          <a:lstStyle/>
          <a:p>
            <a:pPr defTabSz="914400"/>
            <a:endParaRPr sz="1400" kern="0">
              <a:solidFill>
                <a:srgbClr val="000000"/>
              </a:solidFill>
              <a:cs typeface="Arial"/>
              <a:sym typeface="Arial"/>
            </a:endParaRPr>
          </a:p>
        </p:txBody>
      </p:sp>
      <p:sp>
        <p:nvSpPr>
          <p:cNvPr id="12" name="Shape 12"/>
          <p:cNvSpPr txBox="1">
            <a:spLocks noGrp="1"/>
          </p:cNvSpPr>
          <p:nvPr>
            <p:ph type="title"/>
          </p:nvPr>
        </p:nvSpPr>
        <p:spPr>
          <a:xfrm>
            <a:off x="1097280" y="286603"/>
            <a:ext cx="10058400" cy="1450757"/>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 name="Shape 13"/>
          <p:cNvSpPr txBox="1">
            <a:spLocks noGrp="1"/>
          </p:cNvSpPr>
          <p:nvPr>
            <p:ph type="body" idx="1"/>
          </p:nvPr>
        </p:nvSpPr>
        <p:spPr>
          <a:xfrm>
            <a:off x="1097280" y="1845734"/>
            <a:ext cx="10058400" cy="402336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384048" marR="0" lvl="1" indent="-68579" algn="l" rtl="0">
              <a:lnSpc>
                <a:spcPct val="90000"/>
              </a:lnSpc>
              <a:spcBef>
                <a:spcPts val="200"/>
              </a:spcBef>
              <a:spcAft>
                <a:spcPts val="40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566928" marR="0" lvl="2"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749808" marR="0" lvl="3"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932688" marR="0" lvl="4" indent="-9398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1100000" marR="0" lvl="5"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1300000" marR="0" lvl="6"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1500000" marR="0" lvl="7" indent="-139700"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1699999" marR="0" lvl="8" indent="-139699" algn="l" rtl="0">
              <a:lnSpc>
                <a:spcPct val="90000"/>
              </a:lnSpc>
              <a:spcBef>
                <a:spcPts val="2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097280" y="6459785"/>
            <a:ext cx="2472271"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pPr defTabSz="914400"/>
            <a:endParaRPr kern="0"/>
          </a:p>
        </p:txBody>
      </p:sp>
      <p:sp>
        <p:nvSpPr>
          <p:cNvPr id="15" name="Shape 15"/>
          <p:cNvSpPr txBox="1">
            <a:spLocks noGrp="1"/>
          </p:cNvSpPr>
          <p:nvPr>
            <p:ph type="ftr" idx="11"/>
          </p:nvPr>
        </p:nvSpPr>
        <p:spPr>
          <a:xfrm>
            <a:off x="3686185" y="6459785"/>
            <a:ext cx="4822804"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pPr defTabSz="914400"/>
            <a:endParaRPr kern="0"/>
          </a:p>
        </p:txBody>
      </p:sp>
      <p:sp>
        <p:nvSpPr>
          <p:cNvPr id="16" name="Shape 16"/>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defTabSz="914400"/>
            <a:fld id="{00000000-1234-1234-1234-123412341234}" type="slidenum">
              <a:rPr lang="en-US" sz="1050" kern="0">
                <a:solidFill>
                  <a:srgbClr val="FFFFFF"/>
                </a:solidFill>
                <a:latin typeface="Calibri"/>
                <a:ea typeface="Calibri"/>
                <a:cs typeface="Calibri"/>
                <a:sym typeface="Calibri"/>
              </a:rPr>
              <a:pPr algn="r" defTabSz="914400"/>
              <a:t>‹#›</a:t>
            </a:fld>
            <a:endParaRPr lang="en-US" sz="1050" kern="0">
              <a:solidFill>
                <a:srgbClr val="FFFFFF"/>
              </a:solidFill>
              <a:latin typeface="Calibri"/>
              <a:ea typeface="Calibri"/>
              <a:cs typeface="Calibri"/>
              <a:sym typeface="Calibri"/>
            </a:endParaRPr>
          </a:p>
        </p:txBody>
      </p:sp>
      <p:cxnSp>
        <p:nvCxnSpPr>
          <p:cNvPr id="17" name="Shape 17"/>
          <p:cNvCxnSpPr/>
          <p:nvPr/>
        </p:nvCxnSpPr>
        <p:spPr>
          <a:xfrm>
            <a:off x="1193532" y="1737845"/>
            <a:ext cx="996696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003083411"/>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52.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94382" y="550703"/>
            <a:ext cx="11128226" cy="1586707"/>
          </a:xfrm>
          <a:effectLst>
            <a:outerShdw blurRad="50800" dist="50800" dir="2700000" algn="tl" rotWithShape="0">
              <a:schemeClr val="tx1">
                <a:alpha val="40000"/>
              </a:schemeClr>
            </a:outerShdw>
          </a:effectLst>
        </p:spPr>
        <p:txBody>
          <a:bodyPr>
            <a:noAutofit/>
          </a:bodyPr>
          <a:lstStyle/>
          <a:p>
            <a:r>
              <a:rPr lang="es-EC" sz="4800" b="1" dirty="0">
                <a:solidFill>
                  <a:srgbClr val="002060"/>
                </a:solidFill>
                <a:latin typeface="Arial" panose="020B0604020202020204" pitchFamily="34" charset="0"/>
                <a:cs typeface="Arial" panose="020B0604020202020204" pitchFamily="34" charset="0"/>
              </a:rPr>
              <a:t>INFORME  ANUAL DE LABORES 2017-2018</a:t>
            </a:r>
          </a:p>
          <a:p>
            <a:r>
              <a:rPr lang="es-EC" sz="4800" b="1" i="1" dirty="0">
                <a:solidFill>
                  <a:srgbClr val="002060"/>
                </a:solidFill>
                <a:latin typeface="Arial" panose="020B0604020202020204" pitchFamily="34" charset="0"/>
                <a:cs typeface="Arial" panose="020B0604020202020204" pitchFamily="34" charset="0"/>
              </a:rPr>
              <a:t>Septiembre 30, 2018</a:t>
            </a: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2158" y="3621258"/>
            <a:ext cx="6311542" cy="29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3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355482" y="344050"/>
            <a:ext cx="7772400" cy="147002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EVENTOS APF</a:t>
            </a:r>
            <a:br>
              <a:rPr lang="es-EC" dirty="0"/>
            </a:br>
            <a:r>
              <a:rPr lang="es-EC" sz="3600" dirty="0"/>
              <a:t>COMISIÓN SOCIAL 2017-2018</a:t>
            </a:r>
            <a:endParaRPr lang="es-EC" dirty="0"/>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62" y="3954289"/>
            <a:ext cx="4514832" cy="3009888"/>
          </a:xfrm>
          <a:prstGeom prst="rect">
            <a:avLst/>
          </a:prstGeom>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4987" y="3856387"/>
            <a:ext cx="3930921" cy="2620614"/>
          </a:xfrm>
          <a:prstGeom prst="rect">
            <a:avLst/>
          </a:prstGeom>
        </p:spPr>
      </p:pic>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38380" y="1770018"/>
            <a:ext cx="3922359" cy="2614906"/>
          </a:xfrm>
          <a:prstGeom prst="rect">
            <a:avLst/>
          </a:prstGeom>
        </p:spPr>
      </p:pic>
      <p:pic>
        <p:nvPicPr>
          <p:cNvPr id="15" name="Imagen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63638" y="1325849"/>
            <a:ext cx="3947039" cy="2624361"/>
          </a:xfrm>
          <a:prstGeom prst="rect">
            <a:avLst/>
          </a:prstGeom>
        </p:spPr>
      </p:pic>
      <p:pic>
        <p:nvPicPr>
          <p:cNvPr id="14" name="Imagen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598" y="1814075"/>
            <a:ext cx="4407790" cy="2847079"/>
          </a:xfrm>
          <a:prstGeom prst="rect">
            <a:avLst/>
          </a:prstGeom>
        </p:spPr>
      </p:pic>
      <p:pic>
        <p:nvPicPr>
          <p:cNvPr id="17" name="Imagen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3611" y="4344613"/>
            <a:ext cx="4125773" cy="2743200"/>
          </a:xfrm>
          <a:prstGeom prst="rect">
            <a:avLst/>
          </a:prstGeom>
        </p:spPr>
      </p:pic>
    </p:spTree>
    <p:extLst>
      <p:ext uri="{BB962C8B-B14F-4D97-AF65-F5344CB8AC3E}">
        <p14:creationId xmlns:p14="http://schemas.microsoft.com/office/powerpoint/2010/main" val="343124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731046" y="498384"/>
            <a:ext cx="8605278" cy="893025"/>
            <a:chOff x="0" y="340604"/>
            <a:chExt cx="8605278" cy="893025"/>
          </a:xfrm>
        </p:grpSpPr>
        <p:sp>
          <p:nvSpPr>
            <p:cNvPr id="35" name="Rectángulo 34"/>
            <p:cNvSpPr/>
            <p:nvPr/>
          </p:nvSpPr>
          <p:spPr>
            <a:xfrm>
              <a:off x="0" y="340604"/>
              <a:ext cx="8605278" cy="893025"/>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ángulo 35"/>
            <p:cNvSpPr/>
            <p:nvPr/>
          </p:nvSpPr>
          <p:spPr>
            <a:xfrm>
              <a:off x="0" y="340604"/>
              <a:ext cx="8605278" cy="893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7865" tIns="437388" rIns="667865"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dirty="0"/>
                <a:t>17 de marzo 2018</a:t>
              </a:r>
            </a:p>
          </p:txBody>
        </p:sp>
      </p:grpSp>
      <p:grpSp>
        <p:nvGrpSpPr>
          <p:cNvPr id="8" name="Grupo 7"/>
          <p:cNvGrpSpPr/>
          <p:nvPr/>
        </p:nvGrpSpPr>
        <p:grpSpPr>
          <a:xfrm>
            <a:off x="1161309" y="188424"/>
            <a:ext cx="6023694" cy="619920"/>
            <a:chOff x="430263" y="30644"/>
            <a:chExt cx="6023694" cy="619920"/>
          </a:xfrm>
        </p:grpSpPr>
        <p:sp>
          <p:nvSpPr>
            <p:cNvPr id="33" name="Rectángulo redondeado 32"/>
            <p:cNvSpPr/>
            <p:nvPr/>
          </p:nvSpPr>
          <p:spPr>
            <a:xfrm>
              <a:off x="430263" y="30644"/>
              <a:ext cx="6023694" cy="619920"/>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34" name="Rectángulo 33"/>
            <p:cNvSpPr/>
            <p:nvPr/>
          </p:nvSpPr>
          <p:spPr>
            <a:xfrm>
              <a:off x="460525" y="60906"/>
              <a:ext cx="5963170"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681" tIns="0" rIns="227681" bIns="0" numCol="1" spcCol="1270" anchor="ctr" anchorCtr="0">
              <a:noAutofit/>
            </a:bodyPr>
            <a:lstStyle/>
            <a:p>
              <a:pPr lvl="0" algn="l" defTabSz="933450">
                <a:lnSpc>
                  <a:spcPct val="90000"/>
                </a:lnSpc>
                <a:spcBef>
                  <a:spcPct val="0"/>
                </a:spcBef>
                <a:spcAft>
                  <a:spcPct val="35000"/>
                </a:spcAft>
              </a:pPr>
              <a:r>
                <a:rPr lang="es-ES" sz="2100" b="1" kern="1200" dirty="0"/>
                <a:t>1. Show de Talentos / </a:t>
              </a:r>
              <a:r>
                <a:rPr lang="es-ES" sz="2100" b="1" kern="1200" dirty="0" err="1"/>
                <a:t>Talent</a:t>
              </a:r>
              <a:r>
                <a:rPr lang="es-ES" sz="2100" b="1" kern="1200" dirty="0"/>
                <a:t> Show</a:t>
              </a:r>
            </a:p>
          </p:txBody>
        </p:sp>
      </p:grpSp>
      <p:grpSp>
        <p:nvGrpSpPr>
          <p:cNvPr id="9" name="Grupo 8"/>
          <p:cNvGrpSpPr/>
          <p:nvPr/>
        </p:nvGrpSpPr>
        <p:grpSpPr>
          <a:xfrm>
            <a:off x="731046" y="1814769"/>
            <a:ext cx="8605278" cy="893025"/>
            <a:chOff x="0" y="1656989"/>
            <a:chExt cx="8605278" cy="893025"/>
          </a:xfrm>
        </p:grpSpPr>
        <p:sp>
          <p:nvSpPr>
            <p:cNvPr id="31" name="Rectángulo 30"/>
            <p:cNvSpPr/>
            <p:nvPr/>
          </p:nvSpPr>
          <p:spPr>
            <a:xfrm>
              <a:off x="0" y="1656989"/>
              <a:ext cx="8605278" cy="893025"/>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ctángulo 31"/>
            <p:cNvSpPr/>
            <p:nvPr/>
          </p:nvSpPr>
          <p:spPr>
            <a:xfrm>
              <a:off x="0" y="1656989"/>
              <a:ext cx="8605278" cy="893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7865" tIns="437388" rIns="667865"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dirty="0"/>
                <a:t>23 de marzo 2018</a:t>
              </a:r>
            </a:p>
          </p:txBody>
        </p:sp>
      </p:grpSp>
      <p:grpSp>
        <p:nvGrpSpPr>
          <p:cNvPr id="10" name="Grupo 9"/>
          <p:cNvGrpSpPr/>
          <p:nvPr/>
        </p:nvGrpSpPr>
        <p:grpSpPr>
          <a:xfrm>
            <a:off x="1161309" y="1504809"/>
            <a:ext cx="6023694" cy="619920"/>
            <a:chOff x="430263" y="1347029"/>
            <a:chExt cx="6023694" cy="619920"/>
          </a:xfrm>
        </p:grpSpPr>
        <p:sp>
          <p:nvSpPr>
            <p:cNvPr id="29" name="Rectángulo redondeado 28"/>
            <p:cNvSpPr/>
            <p:nvPr/>
          </p:nvSpPr>
          <p:spPr>
            <a:xfrm>
              <a:off x="430263" y="1347029"/>
              <a:ext cx="6023694" cy="619920"/>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30" name="Rectángulo 29"/>
            <p:cNvSpPr/>
            <p:nvPr/>
          </p:nvSpPr>
          <p:spPr>
            <a:xfrm>
              <a:off x="460525" y="1377291"/>
              <a:ext cx="5963170"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681" tIns="0" rIns="227681" bIns="0" numCol="1" spcCol="1270" anchor="ctr" anchorCtr="0">
              <a:noAutofit/>
            </a:bodyPr>
            <a:lstStyle/>
            <a:p>
              <a:pPr lvl="0" algn="l" defTabSz="933450">
                <a:lnSpc>
                  <a:spcPct val="90000"/>
                </a:lnSpc>
                <a:spcBef>
                  <a:spcPct val="0"/>
                </a:spcBef>
                <a:spcAft>
                  <a:spcPct val="35000"/>
                </a:spcAft>
              </a:pPr>
              <a:r>
                <a:rPr lang="es-ES" sz="2100" b="1" kern="1200" dirty="0"/>
                <a:t>2. Concurso de Bandas / </a:t>
              </a:r>
              <a:r>
                <a:rPr lang="es-ES" sz="2100" b="1" kern="1200" dirty="0" err="1"/>
                <a:t>Bandwettbewerb</a:t>
              </a:r>
              <a:endParaRPr lang="es-ES" sz="2100" b="1" kern="1200" dirty="0"/>
            </a:p>
          </p:txBody>
        </p:sp>
      </p:grpSp>
      <p:grpSp>
        <p:nvGrpSpPr>
          <p:cNvPr id="11" name="Grupo 10"/>
          <p:cNvGrpSpPr/>
          <p:nvPr/>
        </p:nvGrpSpPr>
        <p:grpSpPr>
          <a:xfrm>
            <a:off x="731046" y="3131155"/>
            <a:ext cx="8605278" cy="893025"/>
            <a:chOff x="0" y="2973375"/>
            <a:chExt cx="8605278" cy="893025"/>
          </a:xfrm>
        </p:grpSpPr>
        <p:sp>
          <p:nvSpPr>
            <p:cNvPr id="27" name="Rectángulo 26"/>
            <p:cNvSpPr/>
            <p:nvPr/>
          </p:nvSpPr>
          <p:spPr>
            <a:xfrm>
              <a:off x="0" y="2973375"/>
              <a:ext cx="8605278" cy="893025"/>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0" y="2973375"/>
              <a:ext cx="8605278" cy="893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7865" tIns="437388" rIns="667865"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dirty="0"/>
                <a:t>13 de abril 2018</a:t>
              </a:r>
            </a:p>
          </p:txBody>
        </p:sp>
      </p:grpSp>
      <p:grpSp>
        <p:nvGrpSpPr>
          <p:cNvPr id="12" name="Grupo 11"/>
          <p:cNvGrpSpPr/>
          <p:nvPr/>
        </p:nvGrpSpPr>
        <p:grpSpPr>
          <a:xfrm>
            <a:off x="1161309" y="2821195"/>
            <a:ext cx="6023694" cy="619920"/>
            <a:chOff x="430263" y="2663415"/>
            <a:chExt cx="6023694" cy="619920"/>
          </a:xfrm>
        </p:grpSpPr>
        <p:sp>
          <p:nvSpPr>
            <p:cNvPr id="25" name="Rectángulo redondeado 24"/>
            <p:cNvSpPr/>
            <p:nvPr/>
          </p:nvSpPr>
          <p:spPr>
            <a:xfrm>
              <a:off x="430263" y="2663415"/>
              <a:ext cx="6023694" cy="619920"/>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26" name="Rectángulo 25"/>
            <p:cNvSpPr/>
            <p:nvPr/>
          </p:nvSpPr>
          <p:spPr>
            <a:xfrm>
              <a:off x="460525" y="2693677"/>
              <a:ext cx="5963170"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681" tIns="0" rIns="227681" bIns="0" numCol="1" spcCol="1270" anchor="ctr" anchorCtr="0">
              <a:noAutofit/>
            </a:bodyPr>
            <a:lstStyle/>
            <a:p>
              <a:pPr lvl="0" algn="l" defTabSz="933450">
                <a:lnSpc>
                  <a:spcPct val="90000"/>
                </a:lnSpc>
                <a:spcBef>
                  <a:spcPct val="0"/>
                </a:spcBef>
                <a:spcAft>
                  <a:spcPct val="35000"/>
                </a:spcAft>
              </a:pPr>
              <a:r>
                <a:rPr lang="es-ES" sz="2100" b="1" kern="1200" dirty="0"/>
                <a:t>3. Día del Maestro / </a:t>
              </a:r>
              <a:r>
                <a:rPr lang="es-ES" sz="2100" b="1" kern="1200" dirty="0" err="1"/>
                <a:t>Tag</a:t>
              </a:r>
              <a:r>
                <a:rPr lang="es-ES" sz="2100" b="1" kern="1200" dirty="0"/>
                <a:t> des </a:t>
              </a:r>
              <a:r>
                <a:rPr lang="es-ES" sz="2100" b="1" kern="1200" dirty="0" err="1"/>
                <a:t>Lehrers</a:t>
              </a:r>
              <a:r>
                <a:rPr lang="es-ES" sz="2100" b="1" kern="1200" dirty="0"/>
                <a:t> </a:t>
              </a:r>
            </a:p>
          </p:txBody>
        </p:sp>
      </p:grpSp>
      <p:grpSp>
        <p:nvGrpSpPr>
          <p:cNvPr id="13" name="Grupo 12"/>
          <p:cNvGrpSpPr/>
          <p:nvPr/>
        </p:nvGrpSpPr>
        <p:grpSpPr>
          <a:xfrm>
            <a:off x="731046" y="4447540"/>
            <a:ext cx="8605278" cy="893025"/>
            <a:chOff x="0" y="4289760"/>
            <a:chExt cx="8605278" cy="893025"/>
          </a:xfrm>
        </p:grpSpPr>
        <p:sp>
          <p:nvSpPr>
            <p:cNvPr id="23" name="Rectángulo 22"/>
            <p:cNvSpPr/>
            <p:nvPr/>
          </p:nvSpPr>
          <p:spPr>
            <a:xfrm>
              <a:off x="0" y="4289760"/>
              <a:ext cx="8605278" cy="893025"/>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0" y="4289760"/>
              <a:ext cx="8605278" cy="893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7865" tIns="437388" rIns="667865"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dirty="0"/>
                <a:t>19 de mayo 2018</a:t>
              </a:r>
            </a:p>
          </p:txBody>
        </p:sp>
      </p:grpSp>
      <p:grpSp>
        <p:nvGrpSpPr>
          <p:cNvPr id="14" name="Grupo 13"/>
          <p:cNvGrpSpPr/>
          <p:nvPr/>
        </p:nvGrpSpPr>
        <p:grpSpPr>
          <a:xfrm>
            <a:off x="1161309" y="4137580"/>
            <a:ext cx="6023694" cy="619920"/>
            <a:chOff x="430263" y="3979800"/>
            <a:chExt cx="6023694" cy="619920"/>
          </a:xfrm>
        </p:grpSpPr>
        <p:sp>
          <p:nvSpPr>
            <p:cNvPr id="21" name="Rectángulo redondeado 20"/>
            <p:cNvSpPr/>
            <p:nvPr/>
          </p:nvSpPr>
          <p:spPr>
            <a:xfrm>
              <a:off x="430263" y="3979800"/>
              <a:ext cx="6023694" cy="619920"/>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22" name="Rectángulo 21"/>
            <p:cNvSpPr/>
            <p:nvPr/>
          </p:nvSpPr>
          <p:spPr>
            <a:xfrm>
              <a:off x="460525" y="4010062"/>
              <a:ext cx="5963170"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681" tIns="0" rIns="227681" bIns="0" numCol="1" spcCol="1270" anchor="ctr" anchorCtr="0">
              <a:noAutofit/>
            </a:bodyPr>
            <a:lstStyle/>
            <a:p>
              <a:pPr lvl="0" algn="l" defTabSz="933450">
                <a:lnSpc>
                  <a:spcPct val="90000"/>
                </a:lnSpc>
                <a:spcBef>
                  <a:spcPct val="0"/>
                </a:spcBef>
                <a:spcAft>
                  <a:spcPct val="35000"/>
                </a:spcAft>
              </a:pPr>
              <a:r>
                <a:rPr lang="es-ES" sz="2100" b="1" kern="1200" dirty="0"/>
                <a:t>4. Día de la Familia / </a:t>
              </a:r>
              <a:r>
                <a:rPr lang="es-ES" sz="2100" b="1" kern="1200" dirty="0" err="1"/>
                <a:t>Familientag</a:t>
              </a:r>
              <a:endParaRPr lang="es-ES" sz="2100" b="1" kern="1200" dirty="0"/>
            </a:p>
          </p:txBody>
        </p:sp>
      </p:grpSp>
      <p:grpSp>
        <p:nvGrpSpPr>
          <p:cNvPr id="15" name="Grupo 14"/>
          <p:cNvGrpSpPr/>
          <p:nvPr/>
        </p:nvGrpSpPr>
        <p:grpSpPr>
          <a:xfrm>
            <a:off x="731046" y="5763925"/>
            <a:ext cx="8605278" cy="893025"/>
            <a:chOff x="0" y="5606145"/>
            <a:chExt cx="8605278" cy="893025"/>
          </a:xfrm>
        </p:grpSpPr>
        <p:sp>
          <p:nvSpPr>
            <p:cNvPr id="19" name="Rectángulo 18"/>
            <p:cNvSpPr/>
            <p:nvPr/>
          </p:nvSpPr>
          <p:spPr>
            <a:xfrm>
              <a:off x="0" y="5606145"/>
              <a:ext cx="8605278" cy="893025"/>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0" y="5606145"/>
              <a:ext cx="8605278" cy="893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7865" tIns="437388" rIns="667865"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dirty="0"/>
                <a:t>01 de junio 2018</a:t>
              </a:r>
            </a:p>
          </p:txBody>
        </p:sp>
      </p:grpSp>
      <p:grpSp>
        <p:nvGrpSpPr>
          <p:cNvPr id="16" name="Grupo 15"/>
          <p:cNvGrpSpPr/>
          <p:nvPr/>
        </p:nvGrpSpPr>
        <p:grpSpPr>
          <a:xfrm>
            <a:off x="1161309" y="5453965"/>
            <a:ext cx="6023694" cy="619920"/>
            <a:chOff x="430263" y="5296185"/>
            <a:chExt cx="6023694" cy="619920"/>
          </a:xfrm>
        </p:grpSpPr>
        <p:sp>
          <p:nvSpPr>
            <p:cNvPr id="17" name="Rectángulo redondeado 16"/>
            <p:cNvSpPr/>
            <p:nvPr/>
          </p:nvSpPr>
          <p:spPr>
            <a:xfrm>
              <a:off x="430263" y="5296185"/>
              <a:ext cx="6023694" cy="619920"/>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18" name="Rectángulo 17"/>
            <p:cNvSpPr/>
            <p:nvPr/>
          </p:nvSpPr>
          <p:spPr>
            <a:xfrm>
              <a:off x="460525" y="5326447"/>
              <a:ext cx="5963170" cy="55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681" tIns="0" rIns="227681" bIns="0" numCol="1" spcCol="1270" anchor="ctr" anchorCtr="0">
              <a:noAutofit/>
            </a:bodyPr>
            <a:lstStyle/>
            <a:p>
              <a:pPr lvl="0" algn="l" defTabSz="933450">
                <a:lnSpc>
                  <a:spcPct val="90000"/>
                </a:lnSpc>
                <a:spcBef>
                  <a:spcPct val="0"/>
                </a:spcBef>
                <a:spcAft>
                  <a:spcPct val="35000"/>
                </a:spcAft>
              </a:pPr>
              <a:r>
                <a:rPr lang="es-ES" sz="2100" b="1" kern="1200" dirty="0"/>
                <a:t>5. Día del Niño / </a:t>
              </a:r>
              <a:r>
                <a:rPr lang="es-ES" sz="2100" b="1" kern="1200" dirty="0" err="1"/>
                <a:t>Kindertag</a:t>
              </a:r>
              <a:endParaRPr lang="es-ES" sz="2100" b="1" kern="1200" dirty="0"/>
            </a:p>
          </p:txBody>
        </p:sp>
      </p:grpSp>
    </p:spTree>
    <p:extLst>
      <p:ext uri="{BB962C8B-B14F-4D97-AF65-F5344CB8AC3E}">
        <p14:creationId xmlns:p14="http://schemas.microsoft.com/office/powerpoint/2010/main" val="302845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492616"/>
            <a:ext cx="8001000" cy="800101"/>
          </a:xfrm>
        </p:spPr>
        <p:txBody>
          <a:bodyPr>
            <a:normAutofit fontScale="90000"/>
          </a:bodyPr>
          <a:lstStyle/>
          <a:p>
            <a:r>
              <a:rPr lang="es-EC" dirty="0"/>
              <a:t>SHOW DE TALENTOS</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793377" y="1538397"/>
            <a:ext cx="3316378" cy="3186954"/>
          </a:xfrm>
          <a:prstGeom prst="rect">
            <a:avLst/>
          </a:prstGeom>
        </p:spPr>
      </p:pic>
      <p:sp>
        <p:nvSpPr>
          <p:cNvPr id="7" name="CuadroTexto 6"/>
          <p:cNvSpPr txBox="1"/>
          <p:nvPr/>
        </p:nvSpPr>
        <p:spPr>
          <a:xfrm>
            <a:off x="1021976" y="5103674"/>
            <a:ext cx="3055265" cy="461665"/>
          </a:xfrm>
          <a:prstGeom prst="rect">
            <a:avLst/>
          </a:prstGeom>
          <a:noFill/>
        </p:spPr>
        <p:txBody>
          <a:bodyPr wrap="square" rtlCol="0">
            <a:spAutoFit/>
          </a:bodyPr>
          <a:lstStyle/>
          <a:p>
            <a:r>
              <a:rPr lang="es-ES" sz="2400" dirty="0"/>
              <a:t>17 de marzo 2018</a:t>
            </a:r>
          </a:p>
        </p:txBody>
      </p:sp>
      <p:sp>
        <p:nvSpPr>
          <p:cNvPr id="8" name="CuadroTexto 7"/>
          <p:cNvSpPr txBox="1"/>
          <p:nvPr/>
        </p:nvSpPr>
        <p:spPr>
          <a:xfrm>
            <a:off x="4482019" y="1550744"/>
            <a:ext cx="323946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Dirigido a la Primaria</a:t>
            </a:r>
          </a:p>
          <a:p>
            <a:r>
              <a:rPr lang="es-ES" dirty="0"/>
              <a:t>41 presentaciones </a:t>
            </a:r>
          </a:p>
        </p:txBody>
      </p:sp>
      <p:sp>
        <p:nvSpPr>
          <p:cNvPr id="9" name="CuadroTexto 8"/>
          <p:cNvSpPr txBox="1"/>
          <p:nvPr/>
        </p:nvSpPr>
        <p:spPr>
          <a:xfrm>
            <a:off x="4468397" y="2866991"/>
            <a:ext cx="120716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Repasos: </a:t>
            </a:r>
          </a:p>
        </p:txBody>
      </p:sp>
      <p:sp>
        <p:nvSpPr>
          <p:cNvPr id="10" name="CuadroTexto 9"/>
          <p:cNvSpPr txBox="1"/>
          <p:nvPr/>
        </p:nvSpPr>
        <p:spPr>
          <a:xfrm>
            <a:off x="6490972" y="2455101"/>
            <a:ext cx="1506153"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dirty="0"/>
              <a:t>9 de marzo </a:t>
            </a:r>
          </a:p>
        </p:txBody>
      </p:sp>
      <p:sp>
        <p:nvSpPr>
          <p:cNvPr id="11" name="CuadroTexto 10"/>
          <p:cNvSpPr txBox="1"/>
          <p:nvPr/>
        </p:nvSpPr>
        <p:spPr>
          <a:xfrm>
            <a:off x="6522740" y="3236323"/>
            <a:ext cx="16293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dirty="0"/>
              <a:t>16 de marzo </a:t>
            </a:r>
          </a:p>
        </p:txBody>
      </p:sp>
      <p:sp>
        <p:nvSpPr>
          <p:cNvPr id="12" name="CuadroTexto 11"/>
          <p:cNvSpPr txBox="1"/>
          <p:nvPr/>
        </p:nvSpPr>
        <p:spPr>
          <a:xfrm>
            <a:off x="8734709" y="2866991"/>
            <a:ext cx="1277195" cy="369332"/>
          </a:xfrm>
          <a:prstGeom prst="rect">
            <a:avLst/>
          </a:prstGeom>
          <a:gradFill>
            <a:gsLst>
              <a:gs pos="41600">
                <a:schemeClr val="tx2">
                  <a:lumMod val="60000"/>
                  <a:lumOff val="40000"/>
                </a:schemeClr>
              </a:gs>
              <a:gs pos="0">
                <a:schemeClr val="tx2">
                  <a:lumMod val="60000"/>
                  <a:lumOff val="40000"/>
                </a:schemeClr>
              </a:gs>
              <a:gs pos="100000">
                <a:schemeClr val="tx2">
                  <a:lumMod val="20000"/>
                  <a:lumOff val="80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Refrigerio</a:t>
            </a:r>
            <a:r>
              <a:rPr lang="es-ES" dirty="0"/>
              <a:t> </a:t>
            </a:r>
          </a:p>
        </p:txBody>
      </p:sp>
      <p:sp>
        <p:nvSpPr>
          <p:cNvPr id="13" name="CuadroTexto 12"/>
          <p:cNvSpPr txBox="1"/>
          <p:nvPr/>
        </p:nvSpPr>
        <p:spPr>
          <a:xfrm>
            <a:off x="4468397" y="4836106"/>
            <a:ext cx="106445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Afiches </a:t>
            </a:r>
          </a:p>
        </p:txBody>
      </p:sp>
      <p:sp>
        <p:nvSpPr>
          <p:cNvPr id="14" name="CuadroTexto 13"/>
          <p:cNvSpPr txBox="1"/>
          <p:nvPr/>
        </p:nvSpPr>
        <p:spPr>
          <a:xfrm>
            <a:off x="6337220" y="4836106"/>
            <a:ext cx="239749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S" dirty="0"/>
              <a:t>Concurso de dibujo</a:t>
            </a:r>
          </a:p>
        </p:txBody>
      </p:sp>
      <p:sp>
        <p:nvSpPr>
          <p:cNvPr id="15" name="CuadroTexto 14"/>
          <p:cNvSpPr txBox="1"/>
          <p:nvPr/>
        </p:nvSpPr>
        <p:spPr>
          <a:xfrm>
            <a:off x="9412971" y="4351790"/>
            <a:ext cx="1017387" cy="369332"/>
          </a:xfrm>
          <a:prstGeom prst="rect">
            <a:avLst/>
          </a:prstGeom>
          <a:gradFill>
            <a:gsLst>
              <a:gs pos="0">
                <a:schemeClr val="tx2">
                  <a:lumMod val="20000"/>
                  <a:lumOff val="80000"/>
                </a:schemeClr>
              </a:gs>
              <a:gs pos="100000">
                <a:schemeClr val="tx2">
                  <a:lumMod val="75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Premio</a:t>
            </a:r>
          </a:p>
        </p:txBody>
      </p:sp>
      <p:sp>
        <p:nvSpPr>
          <p:cNvPr id="16" name="CuadroTexto 15"/>
          <p:cNvSpPr txBox="1"/>
          <p:nvPr/>
        </p:nvSpPr>
        <p:spPr>
          <a:xfrm>
            <a:off x="9412972" y="5766075"/>
            <a:ext cx="2789538" cy="923330"/>
          </a:xfrm>
          <a:prstGeom prst="rect">
            <a:avLst/>
          </a:prstGeom>
          <a:gradFill>
            <a:gsLst>
              <a:gs pos="0">
                <a:schemeClr val="tx2">
                  <a:lumMod val="20000"/>
                  <a:lumOff val="80000"/>
                </a:schemeClr>
              </a:gs>
              <a:gs pos="100000">
                <a:schemeClr val="tx2">
                  <a:lumMod val="75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dirty="0"/>
              <a:t>Todos los dibujos se expusieron el día del Show de Talentos </a:t>
            </a:r>
          </a:p>
        </p:txBody>
      </p:sp>
      <p:sp>
        <p:nvSpPr>
          <p:cNvPr id="17" name="Flecha izquierda y arriba 16"/>
          <p:cNvSpPr/>
          <p:nvPr/>
        </p:nvSpPr>
        <p:spPr>
          <a:xfrm rot="7871917">
            <a:off x="8710509" y="4609712"/>
            <a:ext cx="850392" cy="850392"/>
          </a:xfrm>
          <a:prstGeom prst="leftUpArrow">
            <a:avLst>
              <a:gd name="adj1" fmla="val 0"/>
              <a:gd name="adj2" fmla="val 25000"/>
              <a:gd name="adj3" fmla="val 25000"/>
            </a:avLst>
          </a:prstGeom>
          <a:ln w="31750">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Flecha izquierda y arriba 17"/>
          <p:cNvSpPr/>
          <p:nvPr/>
        </p:nvSpPr>
        <p:spPr>
          <a:xfrm rot="7871917">
            <a:off x="5850362" y="2777675"/>
            <a:ext cx="850392" cy="850392"/>
          </a:xfrm>
          <a:prstGeom prst="leftUpArrow">
            <a:avLst>
              <a:gd name="adj1" fmla="val 0"/>
              <a:gd name="adj2" fmla="val 25000"/>
              <a:gd name="adj3" fmla="val 25000"/>
            </a:avLst>
          </a:prstGeom>
          <a:ln w="31750">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Flecha derecha 18"/>
          <p:cNvSpPr/>
          <p:nvPr/>
        </p:nvSpPr>
        <p:spPr>
          <a:xfrm>
            <a:off x="5594845" y="4780114"/>
            <a:ext cx="66165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3182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SHOW DE TALENTOS</a:t>
            </a:r>
          </a:p>
        </p:txBody>
      </p:sp>
      <p:graphicFrame>
        <p:nvGraphicFramePr>
          <p:cNvPr id="18" name="Marcador de contenido 3"/>
          <p:cNvGraphicFramePr>
            <a:graphicFrameLocks/>
          </p:cNvGraphicFramePr>
          <p:nvPr>
            <p:extLst>
              <p:ext uri="{D42A27DB-BD31-4B8C-83A1-F6EECF244321}">
                <p14:modId xmlns:p14="http://schemas.microsoft.com/office/powerpoint/2010/main" val="4205824980"/>
              </p:ext>
            </p:extLst>
          </p:nvPr>
        </p:nvGraphicFramePr>
        <p:xfrm>
          <a:off x="749062" y="1869229"/>
          <a:ext cx="7106312" cy="4256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47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Concurso de bandas</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CuadroTexto 11"/>
          <p:cNvSpPr txBox="1"/>
          <p:nvPr/>
        </p:nvSpPr>
        <p:spPr>
          <a:xfrm>
            <a:off x="8286073" y="5987077"/>
            <a:ext cx="3055265" cy="461665"/>
          </a:xfrm>
          <a:prstGeom prst="rect">
            <a:avLst/>
          </a:prstGeom>
          <a:noFill/>
        </p:spPr>
        <p:txBody>
          <a:bodyPr wrap="square" rtlCol="0">
            <a:spAutoFit/>
          </a:bodyPr>
          <a:lstStyle/>
          <a:p>
            <a:r>
              <a:rPr lang="es-ES" sz="2400" dirty="0"/>
              <a:t>23 de marzo 2018</a:t>
            </a:r>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1559011"/>
            <a:ext cx="5800725" cy="3867150"/>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1100" y="2900534"/>
            <a:ext cx="5486400" cy="3657600"/>
          </a:xfrm>
          <a:prstGeom prst="rect">
            <a:avLst/>
          </a:prstGeom>
        </p:spPr>
      </p:pic>
    </p:spTree>
    <p:extLst>
      <p:ext uri="{BB962C8B-B14F-4D97-AF65-F5344CB8AC3E}">
        <p14:creationId xmlns:p14="http://schemas.microsoft.com/office/powerpoint/2010/main" val="310957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9" name="Diagrama 8"/>
          <p:cNvGraphicFramePr/>
          <p:nvPr>
            <p:extLst>
              <p:ext uri="{D42A27DB-BD31-4B8C-83A1-F6EECF244321}">
                <p14:modId xmlns:p14="http://schemas.microsoft.com/office/powerpoint/2010/main" val="2480622948"/>
              </p:ext>
            </p:extLst>
          </p:nvPr>
        </p:nvGraphicFramePr>
        <p:xfrm>
          <a:off x="307975" y="863600"/>
          <a:ext cx="6385785" cy="570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p:cNvSpPr txBox="1"/>
          <p:nvPr/>
        </p:nvSpPr>
        <p:spPr>
          <a:xfrm>
            <a:off x="6998560" y="2763144"/>
            <a:ext cx="4475905"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s-ES" sz="2400" dirty="0"/>
              <a:t>2. SE ENTREGARON TROFEOS </a:t>
            </a:r>
          </a:p>
        </p:txBody>
      </p:sp>
      <p:sp>
        <p:nvSpPr>
          <p:cNvPr id="13" name="CuadroTexto 12"/>
          <p:cNvSpPr txBox="1"/>
          <p:nvPr/>
        </p:nvSpPr>
        <p:spPr>
          <a:xfrm>
            <a:off x="7014602" y="3507086"/>
            <a:ext cx="1882247"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s-ES" sz="2400" dirty="0"/>
              <a:t>3. PREMIOS</a:t>
            </a:r>
            <a:r>
              <a:rPr lang="es-ES" sz="1200" dirty="0"/>
              <a:t> </a:t>
            </a:r>
          </a:p>
        </p:txBody>
      </p:sp>
      <p:sp>
        <p:nvSpPr>
          <p:cNvPr id="14" name="CuadroTexto 13"/>
          <p:cNvSpPr txBox="1"/>
          <p:nvPr/>
        </p:nvSpPr>
        <p:spPr>
          <a:xfrm>
            <a:off x="7014602" y="4251028"/>
            <a:ext cx="4862228"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s-EC" sz="2400" dirty="0"/>
              <a:t>4. CONTRATACIÓN DE EQUIPOS</a:t>
            </a:r>
          </a:p>
        </p:txBody>
      </p:sp>
      <p:sp>
        <p:nvSpPr>
          <p:cNvPr id="15" name="CuadroTexto 14"/>
          <p:cNvSpPr txBox="1"/>
          <p:nvPr/>
        </p:nvSpPr>
        <p:spPr>
          <a:xfrm>
            <a:off x="7014602" y="2019202"/>
            <a:ext cx="4209807"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s-EC" sz="2400" dirty="0"/>
              <a:t>1. BANDA INVITADA UDLA </a:t>
            </a:r>
          </a:p>
        </p:txBody>
      </p:sp>
      <p:sp>
        <p:nvSpPr>
          <p:cNvPr id="16" name="CuadroTexto 15"/>
          <p:cNvSpPr txBox="1"/>
          <p:nvPr/>
        </p:nvSpPr>
        <p:spPr>
          <a:xfrm>
            <a:off x="8286073" y="5987077"/>
            <a:ext cx="3055265" cy="461665"/>
          </a:xfrm>
          <a:prstGeom prst="rect">
            <a:avLst/>
          </a:prstGeom>
          <a:solidFill>
            <a:srgbClr val="910D72"/>
          </a:solidFill>
        </p:spPr>
        <p:txBody>
          <a:bodyPr wrap="square" rtlCol="0">
            <a:spAutoFit/>
          </a:bodyPr>
          <a:lstStyle/>
          <a:p>
            <a:r>
              <a:rPr lang="es-ES" sz="2400" dirty="0"/>
              <a:t>23 de abril 2018</a:t>
            </a:r>
          </a:p>
        </p:txBody>
      </p:sp>
    </p:spTree>
    <p:extLst>
      <p:ext uri="{BB962C8B-B14F-4D97-AF65-F5344CB8AC3E}">
        <p14:creationId xmlns:p14="http://schemas.microsoft.com/office/powerpoint/2010/main" val="22707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DÍA DEL MAESTRO</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Marcador de posición de imagen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13232" y="1544088"/>
            <a:ext cx="6238549" cy="4678912"/>
          </a:xfrm>
          <a:prstGeom prst="rect">
            <a:avLst/>
          </a:prstGeom>
        </p:spPr>
      </p:pic>
      <p:sp>
        <p:nvSpPr>
          <p:cNvPr id="11" name="Marcador de texto 3"/>
          <p:cNvSpPr txBox="1">
            <a:spLocks/>
          </p:cNvSpPr>
          <p:nvPr/>
        </p:nvSpPr>
        <p:spPr>
          <a:xfrm>
            <a:off x="7908643" y="1485901"/>
            <a:ext cx="4042842" cy="1142999"/>
          </a:xfrm>
          <a:prstGeom prst="rect">
            <a:avLst/>
          </a:prstGeom>
        </p:spPr>
        <p:style>
          <a:lnRef idx="3">
            <a:schemeClr val="lt1"/>
          </a:lnRef>
          <a:fillRef idx="1">
            <a:schemeClr val="accent2"/>
          </a:fillRef>
          <a:effectRef idx="1">
            <a:schemeClr val="accent2"/>
          </a:effectRef>
          <a:fontRef idx="minor">
            <a:schemeClr val="lt1"/>
          </a:fontRef>
        </p:style>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lt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lt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lt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lt1"/>
                </a:solidFill>
                <a:effectLst/>
                <a:latin typeface="+mn-lt"/>
                <a:ea typeface="+mn-ea"/>
                <a:cs typeface="+mn-cs"/>
              </a:defRPr>
            </a:lvl9pPr>
          </a:lstStyle>
          <a:p>
            <a:pPr algn="ctr"/>
            <a:r>
              <a:rPr lang="es-ES" sz="1800" dirty="0"/>
              <a:t>ALMUERZO DE AGASAJO A LOS PROFESORES EN LA CAFETERÍA DEL COLEGIO ALEMÁN. </a:t>
            </a:r>
          </a:p>
        </p:txBody>
      </p: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5671" y="2931627"/>
            <a:ext cx="5335814" cy="3557209"/>
          </a:xfrm>
          <a:prstGeom prst="rect">
            <a:avLst/>
          </a:prstGeom>
        </p:spPr>
      </p:pic>
    </p:spTree>
    <p:extLst>
      <p:ext uri="{BB962C8B-B14F-4D97-AF65-F5344CB8AC3E}">
        <p14:creationId xmlns:p14="http://schemas.microsoft.com/office/powerpoint/2010/main" val="101456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Día de la familia</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CuadroTexto 11"/>
          <p:cNvSpPr txBox="1"/>
          <p:nvPr/>
        </p:nvSpPr>
        <p:spPr>
          <a:xfrm>
            <a:off x="9575800" y="5987077"/>
            <a:ext cx="2463800" cy="400110"/>
          </a:xfrm>
          <a:prstGeom prst="rect">
            <a:avLst/>
          </a:prstGeom>
          <a:noFill/>
        </p:spPr>
        <p:txBody>
          <a:bodyPr wrap="square" rtlCol="0">
            <a:spAutoFit/>
          </a:bodyPr>
          <a:lstStyle/>
          <a:p>
            <a:r>
              <a:rPr lang="es-ES" sz="2000" dirty="0"/>
              <a:t>19 de mayo 2018</a:t>
            </a:r>
          </a:p>
        </p:txBody>
      </p:sp>
      <p:pic>
        <p:nvPicPr>
          <p:cNvPr id="8" name="Imagen 7">
            <a:extLst>
              <a:ext uri="{FF2B5EF4-FFF2-40B4-BE49-F238E27FC236}">
                <a16:creationId xmlns:a16="http://schemas.microsoft.com/office/drawing/2014/main" id="{A04E0D50-3789-EF46-8486-F041CCA55B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9347" y="1365688"/>
            <a:ext cx="7756453" cy="5492312"/>
          </a:xfrm>
          <a:prstGeom prst="rect">
            <a:avLst/>
          </a:prstGeom>
        </p:spPr>
      </p:pic>
      <p:pic>
        <p:nvPicPr>
          <p:cNvPr id="17" name="Imagen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53528" y="5256137"/>
            <a:ext cx="1627632" cy="1601864"/>
          </a:xfrm>
          <a:prstGeom prst="rect">
            <a:avLst/>
          </a:prstGeom>
        </p:spPr>
      </p:pic>
    </p:spTree>
    <p:extLst>
      <p:ext uri="{BB962C8B-B14F-4D97-AF65-F5344CB8AC3E}">
        <p14:creationId xmlns:p14="http://schemas.microsoft.com/office/powerpoint/2010/main" val="45543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Día de la familia</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CuadroTexto 11"/>
          <p:cNvSpPr txBox="1"/>
          <p:nvPr/>
        </p:nvSpPr>
        <p:spPr>
          <a:xfrm>
            <a:off x="8286073" y="5987077"/>
            <a:ext cx="3055265" cy="461665"/>
          </a:xfrm>
          <a:prstGeom prst="rect">
            <a:avLst/>
          </a:prstGeom>
          <a:noFill/>
        </p:spPr>
        <p:txBody>
          <a:bodyPr wrap="square" rtlCol="0">
            <a:spAutoFit/>
          </a:bodyPr>
          <a:lstStyle/>
          <a:p>
            <a:r>
              <a:rPr lang="es-ES" sz="2400" dirty="0"/>
              <a:t>19 de mayo 2018</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4353" y="3186388"/>
            <a:ext cx="4603293" cy="3060700"/>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6064" y="1661076"/>
            <a:ext cx="4575936" cy="305062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665818"/>
            <a:ext cx="4568824" cy="3045882"/>
          </a:xfrm>
          <a:prstGeom prst="rect">
            <a:avLst/>
          </a:prstGeom>
        </p:spPr>
      </p:pic>
    </p:spTree>
    <p:extLst>
      <p:ext uri="{BB962C8B-B14F-4D97-AF65-F5344CB8AC3E}">
        <p14:creationId xmlns:p14="http://schemas.microsoft.com/office/powerpoint/2010/main" val="180040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CuadroTexto 10"/>
          <p:cNvSpPr txBox="1"/>
          <p:nvPr/>
        </p:nvSpPr>
        <p:spPr>
          <a:xfrm>
            <a:off x="4265101" y="254123"/>
            <a:ext cx="1930337" cy="584775"/>
          </a:xfrm>
          <a:prstGeom prst="rect">
            <a:avLst/>
          </a:prstGeom>
          <a:noFill/>
        </p:spPr>
        <p:txBody>
          <a:bodyPr wrap="none" rtlCol="0">
            <a:spAutoFit/>
          </a:bodyPr>
          <a:lstStyle/>
          <a:p>
            <a:r>
              <a:rPr lang="es-ES" sz="3200" dirty="0"/>
              <a:t>Comida</a:t>
            </a:r>
            <a:r>
              <a:rPr lang="es-ES" sz="3200" b="1" dirty="0"/>
              <a:t> </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9962" y="2578848"/>
            <a:ext cx="4028774" cy="2685849"/>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6313" y="1608100"/>
            <a:ext cx="3767655" cy="2475191"/>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6313" y="4323571"/>
            <a:ext cx="3828219" cy="2445606"/>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550" y="1422186"/>
            <a:ext cx="3712786" cy="2566638"/>
          </a:xfrm>
          <a:prstGeom prst="rect">
            <a:avLst/>
          </a:prstGeom>
        </p:spPr>
      </p:pic>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550" y="4296585"/>
            <a:ext cx="3633531" cy="2499577"/>
          </a:xfrm>
          <a:prstGeom prst="rect">
            <a:avLst/>
          </a:prstGeom>
        </p:spPr>
      </p:pic>
    </p:spTree>
    <p:extLst>
      <p:ext uri="{BB962C8B-B14F-4D97-AF65-F5344CB8AC3E}">
        <p14:creationId xmlns:p14="http://schemas.microsoft.com/office/powerpoint/2010/main" val="268692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1120461"/>
            <a:ext cx="8510588" cy="1867437"/>
          </a:xfrm>
        </p:spPr>
        <p:txBody>
          <a:bodyPr/>
          <a:lstStyle/>
          <a:p>
            <a:r>
              <a:rPr lang="es-EC" b="1" dirty="0">
                <a:latin typeface="Arial" panose="020B0604020202020204" pitchFamily="34" charset="0"/>
                <a:cs typeface="Arial" panose="020B0604020202020204" pitchFamily="34" charset="0"/>
              </a:rPr>
              <a:t>APF - COMISIÓN COMUNICACIÓN</a:t>
            </a:r>
          </a:p>
        </p:txBody>
      </p:sp>
      <p:sp>
        <p:nvSpPr>
          <p:cNvPr id="3" name="Subtítulo 2"/>
          <p:cNvSpPr>
            <a:spLocks noGrp="1"/>
          </p:cNvSpPr>
          <p:nvPr>
            <p:ph type="subTitle" idx="1"/>
          </p:nvPr>
        </p:nvSpPr>
        <p:spPr>
          <a:xfrm>
            <a:off x="684212" y="3264319"/>
            <a:ext cx="6400800" cy="1062984"/>
          </a:xfrm>
        </p:spPr>
        <p:txBody>
          <a:bodyPr/>
          <a:lstStyle/>
          <a:p>
            <a:r>
              <a:rPr lang="es-EC" sz="2800" b="1" dirty="0">
                <a:solidFill>
                  <a:srgbClr val="002060"/>
                </a:solidFill>
                <a:latin typeface="Arial" panose="020B0604020202020204" pitchFamily="34" charset="0"/>
                <a:cs typeface="Arial" panose="020B0604020202020204" pitchFamily="34" charset="0"/>
              </a:rPr>
              <a:t>INFORME ANUAL 2017-2018</a:t>
            </a:r>
          </a:p>
          <a:p>
            <a:endParaRPr lang="es-EC" b="1" dirty="0">
              <a:solidFill>
                <a:srgbClr val="002060"/>
              </a:solidFill>
              <a:latin typeface="Arial" panose="020B0604020202020204" pitchFamily="34" charset="0"/>
              <a:cs typeface="Arial" panose="020B0604020202020204" pitchFamily="34" charset="0"/>
            </a:endParaRP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2158" y="3621258"/>
            <a:ext cx="6311542" cy="29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2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CuadroTexto 11"/>
          <p:cNvSpPr txBox="1"/>
          <p:nvPr/>
        </p:nvSpPr>
        <p:spPr>
          <a:xfrm>
            <a:off x="431666" y="289609"/>
            <a:ext cx="6054863" cy="523220"/>
          </a:xfrm>
          <a:prstGeom prst="rect">
            <a:avLst/>
          </a:prstGeom>
          <a:noFill/>
        </p:spPr>
        <p:txBody>
          <a:bodyPr wrap="none" rtlCol="0">
            <a:spAutoFit/>
          </a:bodyPr>
          <a:lstStyle/>
          <a:p>
            <a:r>
              <a:rPr lang="es-ES" sz="2800" dirty="0"/>
              <a:t>CULTURA, TRADICIONES Y MÚSICA</a:t>
            </a:r>
          </a:p>
        </p:txBody>
      </p:sp>
      <p:sp>
        <p:nvSpPr>
          <p:cNvPr id="9" name="CuadroTexto 8"/>
          <p:cNvSpPr txBox="1"/>
          <p:nvPr/>
        </p:nvSpPr>
        <p:spPr>
          <a:xfrm>
            <a:off x="8457746" y="1958714"/>
            <a:ext cx="3542591" cy="369332"/>
          </a:xfrm>
          <a:prstGeom prst="rect">
            <a:avLst/>
          </a:prstGeom>
          <a:noFill/>
        </p:spPr>
        <p:txBody>
          <a:bodyPr wrap="square" rtlCol="0">
            <a:spAutoFit/>
          </a:bodyPr>
          <a:lstStyle/>
          <a:p>
            <a:r>
              <a:rPr lang="es-ES" b="1" dirty="0"/>
              <a:t>MÚSICA Y ENTRETENIMIENTO </a:t>
            </a:r>
          </a:p>
        </p:txBody>
      </p:sp>
      <p:sp>
        <p:nvSpPr>
          <p:cNvPr id="11" name="CuadroTexto 10"/>
          <p:cNvSpPr txBox="1"/>
          <p:nvPr/>
        </p:nvSpPr>
        <p:spPr>
          <a:xfrm>
            <a:off x="9007392" y="3103586"/>
            <a:ext cx="244329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C" dirty="0"/>
              <a:t>STANDS CULTURALES</a:t>
            </a:r>
            <a:endParaRPr lang="es-EC" sz="3200" dirty="0"/>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711" y="1296219"/>
            <a:ext cx="3995635" cy="2663757"/>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5540" y="4099554"/>
            <a:ext cx="4012206" cy="26748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4128" y="1132975"/>
            <a:ext cx="2458157" cy="1014412"/>
          </a:xfrm>
          <a:prstGeom prst="rect">
            <a:avLst/>
          </a:prstGeom>
        </p:spPr>
      </p:pic>
      <p:pic>
        <p:nvPicPr>
          <p:cNvPr id="16" name="Imagen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97632" y="4099554"/>
            <a:ext cx="3647813" cy="2431875"/>
          </a:xfrm>
          <a:prstGeom prst="rect">
            <a:avLst/>
          </a:prstGeom>
        </p:spPr>
      </p:pic>
      <p:pic>
        <p:nvPicPr>
          <p:cNvPr id="17" name="Imagen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242" y="2426542"/>
            <a:ext cx="4444369" cy="2962913"/>
          </a:xfrm>
          <a:prstGeom prst="rect">
            <a:avLst/>
          </a:prstGeom>
        </p:spPr>
      </p:pic>
    </p:spTree>
    <p:extLst>
      <p:ext uri="{BB962C8B-B14F-4D97-AF65-F5344CB8AC3E}">
        <p14:creationId xmlns:p14="http://schemas.microsoft.com/office/powerpoint/2010/main" val="371466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CuadroTexto 11"/>
          <p:cNvSpPr txBox="1"/>
          <p:nvPr/>
        </p:nvSpPr>
        <p:spPr>
          <a:xfrm>
            <a:off x="431666" y="289609"/>
            <a:ext cx="2550698" cy="523220"/>
          </a:xfrm>
          <a:prstGeom prst="rect">
            <a:avLst/>
          </a:prstGeom>
          <a:noFill/>
        </p:spPr>
        <p:txBody>
          <a:bodyPr wrap="none" rtlCol="0">
            <a:spAutoFit/>
          </a:bodyPr>
          <a:lstStyle/>
          <a:p>
            <a:r>
              <a:rPr lang="es-ES" sz="2800" dirty="0"/>
              <a:t>DÍA DEL NIÑO</a:t>
            </a:r>
          </a:p>
        </p:txBody>
      </p:sp>
      <p:sp>
        <p:nvSpPr>
          <p:cNvPr id="16" name="CuadroTexto 15"/>
          <p:cNvSpPr txBox="1"/>
          <p:nvPr/>
        </p:nvSpPr>
        <p:spPr>
          <a:xfrm>
            <a:off x="4175948" y="952341"/>
            <a:ext cx="2975123" cy="461665"/>
          </a:xfrm>
          <a:prstGeom prst="rect">
            <a:avLst/>
          </a:prstGeom>
          <a:noFill/>
        </p:spPr>
        <p:txBody>
          <a:bodyPr wrap="square" rtlCol="0">
            <a:spAutoFit/>
          </a:bodyPr>
          <a:lstStyle/>
          <a:p>
            <a:r>
              <a:rPr lang="es-ES" sz="2400" dirty="0"/>
              <a:t>01 DE JUNIO 2018</a:t>
            </a:r>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9674" y="2128400"/>
            <a:ext cx="5213072" cy="3475381"/>
          </a:xfrm>
          <a:prstGeom prst="rect">
            <a:avLst/>
          </a:prstGeom>
        </p:spPr>
      </p:pic>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7345" y="1497983"/>
            <a:ext cx="3328704" cy="2219136"/>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4300" y="4031928"/>
            <a:ext cx="3391749" cy="2257791"/>
          </a:xfrm>
          <a:prstGeom prst="rect">
            <a:avLst/>
          </a:prstGeom>
        </p:spPr>
      </p:pic>
      <p:pic>
        <p:nvPicPr>
          <p:cNvPr id="13" name="Imagen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5575" y="1442462"/>
            <a:ext cx="3477345" cy="2320512"/>
          </a:xfrm>
          <a:prstGeom prst="rect">
            <a:avLst/>
          </a:prstGeom>
        </p:spPr>
      </p:pic>
      <p:pic>
        <p:nvPicPr>
          <p:cNvPr id="14" name="Imagen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5394" y="4031928"/>
            <a:ext cx="3542083" cy="2365453"/>
          </a:xfrm>
          <a:prstGeom prst="rect">
            <a:avLst/>
          </a:prstGeom>
        </p:spPr>
      </p:pic>
    </p:spTree>
    <p:extLst>
      <p:ext uri="{BB962C8B-B14F-4D97-AF65-F5344CB8AC3E}">
        <p14:creationId xmlns:p14="http://schemas.microsoft.com/office/powerpoint/2010/main" val="293538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a:bodyPr>
          <a:lstStyle/>
          <a:p>
            <a:r>
              <a:rPr lang="es-EC" sz="3600" dirty="0"/>
              <a:t>8. Presupuesto </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a:extLst>
              <a:ext uri="{FF2B5EF4-FFF2-40B4-BE49-F238E27FC236}">
                <a16:creationId xmlns:a16="http://schemas.microsoft.com/office/drawing/2014/main" id="{5D2668AC-CCBB-4224-A61B-D756DF04ADF3}"/>
              </a:ext>
            </a:extLst>
          </p:cNvPr>
          <p:cNvPicPr>
            <a:picLocks noChangeAspect="1"/>
          </p:cNvPicPr>
          <p:nvPr/>
        </p:nvPicPr>
        <p:blipFill>
          <a:blip r:embed="rId3"/>
          <a:stretch>
            <a:fillRect/>
          </a:stretch>
        </p:blipFill>
        <p:spPr>
          <a:xfrm>
            <a:off x="1240633" y="2019008"/>
            <a:ext cx="9438552" cy="2385351"/>
          </a:xfrm>
          <a:prstGeom prst="rect">
            <a:avLst/>
          </a:prstGeom>
        </p:spPr>
      </p:pic>
    </p:spTree>
    <p:extLst>
      <p:ext uri="{BB962C8B-B14F-4D97-AF65-F5344CB8AC3E}">
        <p14:creationId xmlns:p14="http://schemas.microsoft.com/office/powerpoint/2010/main" val="354947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1163325"/>
            <a:ext cx="8167180" cy="1867437"/>
          </a:xfrm>
        </p:spPr>
        <p:txBody>
          <a:bodyPr>
            <a:normAutofit/>
          </a:bodyPr>
          <a:lstStyle/>
          <a:p>
            <a:r>
              <a:rPr lang="es-EC" b="1" dirty="0"/>
              <a:t>APF - </a:t>
            </a:r>
            <a:r>
              <a:rPr lang="es-EC" b="1" dirty="0" err="1"/>
              <a:t>COMISIóN</a:t>
            </a:r>
            <a:r>
              <a:rPr lang="es-EC" b="1" dirty="0"/>
              <a:t> BIENESTAR ESTUDIANTIL</a:t>
            </a:r>
          </a:p>
        </p:txBody>
      </p:sp>
      <p:sp>
        <p:nvSpPr>
          <p:cNvPr id="3" name="Subtítulo 2"/>
          <p:cNvSpPr>
            <a:spLocks noGrp="1"/>
          </p:cNvSpPr>
          <p:nvPr>
            <p:ph type="subTitle" idx="1"/>
          </p:nvPr>
        </p:nvSpPr>
        <p:spPr>
          <a:xfrm>
            <a:off x="684212" y="3264319"/>
            <a:ext cx="6400800" cy="1062984"/>
          </a:xfrm>
        </p:spPr>
        <p:txBody>
          <a:bodyPr/>
          <a:lstStyle/>
          <a:p>
            <a:r>
              <a:rPr lang="es-EC" sz="2800" b="1" dirty="0">
                <a:solidFill>
                  <a:srgbClr val="002060"/>
                </a:solidFill>
              </a:rPr>
              <a:t>INFORME ANUAL 2017-2018</a:t>
            </a:r>
          </a:p>
          <a:p>
            <a:endParaRPr lang="es-EC" b="1" dirty="0">
              <a:solidFill>
                <a:srgbClr val="002060"/>
              </a:solidFill>
            </a:endParaRP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2158" y="3621258"/>
            <a:ext cx="6311542" cy="29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7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635666" y="476238"/>
            <a:ext cx="2483372" cy="523220"/>
          </a:xfrm>
          <a:prstGeom prst="rect">
            <a:avLst/>
          </a:prstGeom>
          <a:noFill/>
        </p:spPr>
        <p:txBody>
          <a:bodyPr wrap="none" rtlCol="0">
            <a:spAutoFit/>
          </a:bodyPr>
          <a:lstStyle/>
          <a:p>
            <a:r>
              <a:rPr lang="es-EC" sz="2800" dirty="0"/>
              <a:t>ACTIVIDADES</a:t>
            </a:r>
          </a:p>
        </p:txBody>
      </p:sp>
      <p:sp>
        <p:nvSpPr>
          <p:cNvPr id="16" name="Rectángulo 15"/>
          <p:cNvSpPr/>
          <p:nvPr/>
        </p:nvSpPr>
        <p:spPr>
          <a:xfrm>
            <a:off x="460375" y="1183174"/>
            <a:ext cx="9813178" cy="6678751"/>
          </a:xfrm>
          <a:prstGeom prst="rect">
            <a:avLst/>
          </a:prstGeom>
          <a:ln>
            <a:noFill/>
          </a:ln>
        </p:spPr>
        <p:txBody>
          <a:bodyPr wrap="square">
            <a:spAutoFit/>
          </a:bodyPr>
          <a:lstStyle/>
          <a:p>
            <a:pPr marL="342900" indent="-342900">
              <a:buFont typeface="+mj-lt"/>
              <a:buAutoNum type="arabicPeriod"/>
            </a:pPr>
            <a:r>
              <a:rPr lang="es-EC" sz="2400" b="1" dirty="0">
                <a:ln w="1905"/>
                <a:effectLst>
                  <a:innerShdw blurRad="69850" dist="43180" dir="5400000">
                    <a:srgbClr val="000000">
                      <a:alpha val="65000"/>
                    </a:srgbClr>
                  </a:innerShdw>
                </a:effectLst>
              </a:rPr>
              <a:t>CAFETERIA :</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La APF apoyó como veedora.</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Padres voluntarios durante todo el año realizaron visitas sorpresivas para dar su opinión sobre la Calidad del Servicio y de la Comida. </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Se está trabajando una campaña de RECICLAJE para que traigan sus propios contenedores caso necesiten llevar la comida o lo que sobra.</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La APF participó en las reuniones mensuales de la Comisión de Supervisión de la Cafetería e hizo llegar las, quejas, inquietudes y sugerencias de los padres.  La cafetería ha respondido positivamente.</a:t>
            </a:r>
          </a:p>
          <a:p>
            <a:pPr lvl="2"/>
            <a:r>
              <a:rPr lang="es-EC" b="1" dirty="0">
                <a:ln w="1905"/>
                <a:effectLst>
                  <a:innerShdw blurRad="69850" dist="43180" dir="5400000">
                    <a:srgbClr val="000000">
                      <a:alpha val="65000"/>
                    </a:srgbClr>
                  </a:innerShdw>
                </a:effectLst>
              </a:rPr>
              <a:t>  </a:t>
            </a:r>
          </a:p>
          <a:p>
            <a:pPr marL="342900" indent="-342900">
              <a:buFont typeface="+mj-lt"/>
              <a:buAutoNum type="arabicPeriod"/>
            </a:pPr>
            <a:r>
              <a:rPr lang="es-EC" sz="2400" b="1" dirty="0">
                <a:ln w="1905"/>
                <a:effectLst>
                  <a:innerShdw blurRad="69850" dist="43180" dir="5400000">
                    <a:srgbClr val="000000">
                      <a:alpha val="65000"/>
                    </a:srgbClr>
                  </a:innerShdw>
                </a:effectLst>
              </a:rPr>
              <a:t>UNIFORMES : </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Como se informó en la  primera asamblea general realizada en octubre de 2017, la APF firmó un convenio con la empresa </a:t>
            </a:r>
            <a:r>
              <a:rPr lang="es-EC" b="1" dirty="0" err="1">
                <a:ln w="1905"/>
                <a:effectLst>
                  <a:innerShdw blurRad="69850" dist="43180" dir="5400000">
                    <a:srgbClr val="000000">
                      <a:alpha val="65000"/>
                    </a:srgbClr>
                  </a:innerShdw>
                </a:effectLst>
              </a:rPr>
              <a:t>Ziró</a:t>
            </a:r>
            <a:r>
              <a:rPr lang="es-EC" b="1" dirty="0">
                <a:ln w="1905"/>
                <a:effectLst>
                  <a:innerShdw blurRad="69850" dist="43180" dir="5400000">
                    <a:srgbClr val="000000">
                      <a:alpha val="65000"/>
                    </a:srgbClr>
                  </a:innerShdw>
                </a:effectLst>
              </a:rPr>
              <a:t> para el abastecimiento de los uniformes hasta abril del 2019.</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El CAQ solicitó cancelar este contrato.</a:t>
            </a:r>
          </a:p>
          <a:p>
            <a:pPr marL="1200150" lvl="2" indent="-285750">
              <a:buFont typeface="Wingdings" panose="05000000000000000000" pitchFamily="2" charset="2"/>
              <a:buChar char="ü"/>
            </a:pPr>
            <a:r>
              <a:rPr lang="es-EC" b="1" dirty="0" err="1">
                <a:ln w="1905"/>
                <a:effectLst>
                  <a:innerShdw blurRad="69850" dist="43180" dir="5400000">
                    <a:srgbClr val="000000">
                      <a:alpha val="65000"/>
                    </a:srgbClr>
                  </a:innerShdw>
                </a:effectLst>
              </a:rPr>
              <a:t>Ziró</a:t>
            </a:r>
            <a:r>
              <a:rPr lang="es-EC" b="1" dirty="0">
                <a:ln w="1905"/>
                <a:effectLst>
                  <a:innerShdw blurRad="69850" dist="43180" dir="5400000">
                    <a:srgbClr val="000000">
                      <a:alpha val="65000"/>
                    </a:srgbClr>
                  </a:innerShdw>
                </a:effectLst>
              </a:rPr>
              <a:t> solicita cumplimiento de contrato y ha solicitado una mediación.  </a:t>
            </a:r>
          </a:p>
          <a:p>
            <a:pPr marL="1200150" lvl="2" indent="-285750">
              <a:buFont typeface="Wingdings" panose="05000000000000000000" pitchFamily="2" charset="2"/>
              <a:buChar char="ü"/>
            </a:pPr>
            <a:endParaRPr lang="es-EC" b="1" dirty="0">
              <a:ln w="1905"/>
              <a:effectLst>
                <a:innerShdw blurRad="69850" dist="43180" dir="5400000">
                  <a:srgbClr val="000000">
                    <a:alpha val="65000"/>
                  </a:srgbClr>
                </a:innerShdw>
              </a:effectLst>
            </a:endParaRPr>
          </a:p>
          <a:p>
            <a:pPr marL="1200150" lvl="2" indent="-285750">
              <a:buFont typeface="Wingdings" panose="05000000000000000000" pitchFamily="2" charset="2"/>
              <a:buChar char="ü"/>
            </a:pPr>
            <a:endParaRPr lang="es-EC" b="1" dirty="0">
              <a:ln w="1905"/>
              <a:effectLst>
                <a:innerShdw blurRad="69850" dist="43180" dir="5400000">
                  <a:srgbClr val="000000">
                    <a:alpha val="65000"/>
                  </a:srgbClr>
                </a:innerShdw>
              </a:effectLst>
            </a:endParaRPr>
          </a:p>
          <a:p>
            <a:pPr marL="1200150" lvl="2" indent="-285750">
              <a:buFont typeface="Wingdings" panose="05000000000000000000" pitchFamily="2" charset="2"/>
              <a:buChar char="ü"/>
            </a:pPr>
            <a:endParaRPr lang="es-EC" b="1" dirty="0">
              <a:ln w="1905"/>
              <a:effectLst>
                <a:innerShdw blurRad="69850" dist="43180" dir="5400000">
                  <a:srgbClr val="000000">
                    <a:alpha val="65000"/>
                  </a:srgbClr>
                </a:innerShdw>
              </a:effectLst>
            </a:endParaRPr>
          </a:p>
          <a:p>
            <a:endParaRPr lang="es-EC" sz="2000" dirty="0"/>
          </a:p>
          <a:p>
            <a:pPr marL="1200150" lvl="2" indent="-285750">
              <a:buFont typeface="Wingdings" panose="05000000000000000000" pitchFamily="2" charset="2"/>
              <a:buChar char="ü"/>
            </a:pPr>
            <a:endParaRPr lang="es-EC" b="1" dirty="0">
              <a:ln w="1905"/>
              <a:effectLst>
                <a:innerShdw blurRad="69850" dist="43180" dir="5400000">
                  <a:srgbClr val="000000">
                    <a:alpha val="65000"/>
                  </a:srgbClr>
                </a:innerShdw>
              </a:effectLst>
            </a:endParaRPr>
          </a:p>
          <a:p>
            <a:pPr lvl="2"/>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s-EC"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3522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635666" y="476238"/>
            <a:ext cx="2483372" cy="523220"/>
          </a:xfrm>
          <a:prstGeom prst="rect">
            <a:avLst/>
          </a:prstGeom>
          <a:noFill/>
        </p:spPr>
        <p:txBody>
          <a:bodyPr wrap="none" rtlCol="0">
            <a:spAutoFit/>
          </a:bodyPr>
          <a:lstStyle/>
          <a:p>
            <a:r>
              <a:rPr lang="es-EC" sz="2800" dirty="0"/>
              <a:t>ACTIVIDADES</a:t>
            </a:r>
          </a:p>
        </p:txBody>
      </p:sp>
      <p:sp>
        <p:nvSpPr>
          <p:cNvPr id="16" name="Rectángulo 15"/>
          <p:cNvSpPr/>
          <p:nvPr/>
        </p:nvSpPr>
        <p:spPr>
          <a:xfrm>
            <a:off x="460375" y="1183174"/>
            <a:ext cx="9813178" cy="4462760"/>
          </a:xfrm>
          <a:prstGeom prst="rect">
            <a:avLst/>
          </a:prstGeom>
          <a:ln>
            <a:noFill/>
          </a:ln>
        </p:spPr>
        <p:txBody>
          <a:bodyPr wrap="square">
            <a:spAutoFit/>
          </a:bodyPr>
          <a:lstStyle/>
          <a:p>
            <a:endParaRPr lang="es-EC" b="1" dirty="0">
              <a:ln w="1905"/>
              <a:solidFill>
                <a:srgbClr val="FFC000"/>
              </a:solidFill>
              <a:effectLst>
                <a:innerShdw blurRad="69850" dist="43180" dir="5400000">
                  <a:srgbClr val="000000">
                    <a:alpha val="65000"/>
                  </a:srgbClr>
                </a:innerShdw>
              </a:effectLst>
            </a:endParaRPr>
          </a:p>
          <a:p>
            <a:pPr marL="1200150" lvl="2" indent="-285750">
              <a:buFont typeface="Wingdings" panose="05000000000000000000" pitchFamily="2" charset="2"/>
              <a:buChar char="ü"/>
            </a:pPr>
            <a:endParaRPr lang="es-EC" sz="2400" b="1" dirty="0">
              <a:ln w="1905"/>
              <a:effectLst>
                <a:innerShdw blurRad="69850" dist="43180" dir="5400000">
                  <a:srgbClr val="000000">
                    <a:alpha val="65000"/>
                  </a:srgbClr>
                </a:innerShdw>
              </a:effectLst>
            </a:endParaRPr>
          </a:p>
          <a:p>
            <a:r>
              <a:rPr lang="es-EC" sz="2400" b="1" dirty="0">
                <a:ln w="1905"/>
                <a:effectLst>
                  <a:innerShdw blurRad="69850" dist="43180" dir="5400000">
                    <a:srgbClr val="000000">
                      <a:alpha val="65000"/>
                    </a:srgbClr>
                  </a:innerShdw>
                </a:effectLst>
              </a:rPr>
              <a:t>3. PROTECCION SOLAR:</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Se </a:t>
            </a:r>
            <a:r>
              <a:rPr lang="es-EC" b="1" dirty="0" err="1">
                <a:ln w="1905"/>
                <a:effectLst>
                  <a:innerShdw blurRad="69850" dist="43180" dir="5400000">
                    <a:srgbClr val="000000">
                      <a:alpha val="65000"/>
                    </a:srgbClr>
                  </a:innerShdw>
                </a:effectLst>
              </a:rPr>
              <a:t>etregó</a:t>
            </a:r>
            <a:r>
              <a:rPr lang="es-EC" b="1" dirty="0">
                <a:ln w="1905"/>
                <a:effectLst>
                  <a:innerShdw blurRad="69850" dist="43180" dir="5400000">
                    <a:srgbClr val="000000">
                      <a:alpha val="65000"/>
                    </a:srgbClr>
                  </a:innerShdw>
                </a:effectLst>
              </a:rPr>
              <a:t> una gorra a los niños de maternal y </a:t>
            </a:r>
            <a:r>
              <a:rPr lang="es-EC" b="1" dirty="0" err="1">
                <a:ln w="1905"/>
                <a:effectLst>
                  <a:innerShdw blurRad="69850" dist="43180" dir="5400000">
                    <a:srgbClr val="000000">
                      <a:alpha val="65000"/>
                    </a:srgbClr>
                  </a:innerShdw>
                </a:effectLst>
              </a:rPr>
              <a:t>prekinder</a:t>
            </a:r>
            <a:r>
              <a:rPr lang="es-EC" b="1" dirty="0">
                <a:ln w="1905"/>
                <a:effectLst>
                  <a:innerShdw blurRad="69850" dist="43180" dir="5400000">
                    <a:srgbClr val="000000">
                      <a:alpha val="65000"/>
                    </a:srgbClr>
                  </a:innerShdw>
                </a:effectLst>
              </a:rPr>
              <a:t>.</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Se realizó la campaña en el Kínder sobre Protección Solar, con éxito.  La campaña consistió en entregar un protector en cada aula con una explicación sobre la importancia del cuidado de la piel.</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Solicitamos al rectorado su aprobación para que los padres envíen obligatoriamente un protector a su niño, mismo que permanecerá en el aula para que lo use antes de salir al recreo. Se espera una respuesta favorable.</a:t>
            </a:r>
          </a:p>
          <a:p>
            <a:endParaRPr lang="es-EC" sz="2000" dirty="0"/>
          </a:p>
          <a:p>
            <a:pPr marL="1200150" lvl="2" indent="-285750">
              <a:buFont typeface="Wingdings" panose="05000000000000000000" pitchFamily="2" charset="2"/>
              <a:buChar char="ü"/>
            </a:pPr>
            <a:endParaRPr lang="es-EC" b="1" dirty="0">
              <a:ln w="1905"/>
              <a:effectLst>
                <a:innerShdw blurRad="69850" dist="43180" dir="5400000">
                  <a:srgbClr val="000000">
                    <a:alpha val="65000"/>
                  </a:srgbClr>
                </a:innerShdw>
              </a:effectLst>
            </a:endParaRPr>
          </a:p>
          <a:p>
            <a:pPr lvl="2"/>
            <a:r>
              <a:rPr lang="es-EC"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s-EC"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37492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635666" y="476238"/>
            <a:ext cx="2483372" cy="523220"/>
          </a:xfrm>
          <a:prstGeom prst="rect">
            <a:avLst/>
          </a:prstGeom>
          <a:noFill/>
        </p:spPr>
        <p:txBody>
          <a:bodyPr wrap="none" rtlCol="0">
            <a:spAutoFit/>
          </a:bodyPr>
          <a:lstStyle/>
          <a:p>
            <a:r>
              <a:rPr lang="es-EC" sz="2800" dirty="0"/>
              <a:t>ACTIVIDADES</a:t>
            </a:r>
          </a:p>
        </p:txBody>
      </p:sp>
      <p:sp>
        <p:nvSpPr>
          <p:cNvPr id="7" name="Rectángulo 6"/>
          <p:cNvSpPr/>
          <p:nvPr/>
        </p:nvSpPr>
        <p:spPr>
          <a:xfrm>
            <a:off x="635666" y="1455480"/>
            <a:ext cx="9618009" cy="5170646"/>
          </a:xfrm>
          <a:prstGeom prst="rect">
            <a:avLst/>
          </a:prstGeom>
          <a:ln>
            <a:noFill/>
          </a:ln>
        </p:spPr>
        <p:txBody>
          <a:bodyPr wrap="square">
            <a:spAutoFit/>
          </a:bodyPr>
          <a:lstStyle/>
          <a:p>
            <a:r>
              <a:rPr lang="es-EC" sz="2400" b="1" dirty="0">
                <a:ln w="1905"/>
                <a:effectLst>
                  <a:innerShdw blurRad="69850" dist="43180" dir="5400000">
                    <a:srgbClr val="000000">
                      <a:alpha val="65000"/>
                    </a:srgbClr>
                  </a:innerShdw>
                </a:effectLst>
              </a:rPr>
              <a:t>4. CONCURSO DE CUENTOS:</a:t>
            </a:r>
          </a:p>
          <a:p>
            <a:endParaRPr lang="es-EC" b="1" dirty="0">
              <a:ln w="1905"/>
              <a:solidFill>
                <a:srgbClr val="FFC000"/>
              </a:solidFill>
              <a:effectLst>
                <a:innerShdw blurRad="69850" dist="43180" dir="5400000">
                  <a:srgbClr val="000000">
                    <a:alpha val="65000"/>
                  </a:srgbClr>
                </a:innerShdw>
              </a:effectLst>
            </a:endParaRPr>
          </a:p>
          <a:p>
            <a:pPr marL="285750" indent="-285750">
              <a:buFont typeface="Wingdings" panose="05000000000000000000" pitchFamily="2" charset="2"/>
              <a:buChar char="ü"/>
            </a:pPr>
            <a:r>
              <a:rPr lang="es-EC" b="1" dirty="0">
                <a:ln w="1905"/>
                <a:effectLst>
                  <a:innerShdw blurRad="69850" dist="43180" dir="5400000">
                    <a:srgbClr val="000000">
                      <a:alpha val="65000"/>
                    </a:srgbClr>
                  </a:innerShdw>
                </a:effectLst>
              </a:rPr>
              <a:t>Objetivo, lograr auspiciantes que quieran publicitar en la agenda, Productos/Servicios.</a:t>
            </a:r>
          </a:p>
          <a:p>
            <a:pPr marL="285750" indent="-285750">
              <a:buFont typeface="Wingdings" panose="05000000000000000000" pitchFamily="2" charset="2"/>
              <a:buChar char="ü"/>
            </a:pPr>
            <a:r>
              <a:rPr lang="es-EC" b="1" dirty="0">
                <a:ln w="1905"/>
                <a:effectLst>
                  <a:innerShdw blurRad="69850" dist="43180" dir="5400000">
                    <a:srgbClr val="000000">
                      <a:alpha val="65000"/>
                    </a:srgbClr>
                  </a:innerShdw>
                </a:effectLst>
              </a:rPr>
              <a:t>La APF conjuntamente con la Biblioteca, Área de Castellano y Área de Alemán organizó el Concurso de Cuentos, dirigido a los estudiantes de 3ros a VI cursos.</a:t>
            </a:r>
          </a:p>
          <a:p>
            <a:pPr marL="285750" indent="-285750">
              <a:buFont typeface="Wingdings" panose="05000000000000000000" pitchFamily="2" charset="2"/>
              <a:buChar char="ü"/>
            </a:pPr>
            <a:r>
              <a:rPr lang="es-EC" b="1" dirty="0">
                <a:ln w="1905"/>
                <a:effectLst>
                  <a:innerShdw blurRad="69850" dist="43180" dir="5400000">
                    <a:srgbClr val="000000">
                      <a:alpha val="65000"/>
                    </a:srgbClr>
                  </a:innerShdw>
                </a:effectLst>
              </a:rPr>
              <a:t>Participaron 27 estudiantes de la primaria y 12 estudiantes de la </a:t>
            </a:r>
            <a:r>
              <a:rPr lang="es-EC" b="1" dirty="0" err="1">
                <a:ln w="1905"/>
                <a:effectLst>
                  <a:innerShdw blurRad="69850" dist="43180" dir="5400000">
                    <a:srgbClr val="000000">
                      <a:alpha val="65000"/>
                    </a:srgbClr>
                  </a:innerShdw>
                </a:effectLst>
              </a:rPr>
              <a:t>secuandaria</a:t>
            </a:r>
            <a:r>
              <a:rPr lang="es-EC" b="1" dirty="0">
                <a:ln w="1905"/>
                <a:effectLst>
                  <a:innerShdw blurRad="69850" dist="43180" dir="5400000">
                    <a:srgbClr val="000000">
                      <a:alpha val="65000"/>
                    </a:srgbClr>
                  </a:innerShdw>
                </a:effectLst>
              </a:rPr>
              <a:t>, con cuentos tanto en español como en alemán.</a:t>
            </a:r>
          </a:p>
          <a:p>
            <a:pPr marL="285750" indent="-285750">
              <a:buFont typeface="Wingdings" panose="05000000000000000000" pitchFamily="2" charset="2"/>
              <a:buChar char="ü"/>
            </a:pPr>
            <a:r>
              <a:rPr lang="es-EC" b="1" dirty="0">
                <a:ln w="1905"/>
                <a:effectLst>
                  <a:innerShdw blurRad="69850" dist="43180" dir="5400000">
                    <a:srgbClr val="000000">
                      <a:alpha val="65000"/>
                    </a:srgbClr>
                  </a:innerShdw>
                </a:effectLst>
              </a:rPr>
              <a:t>La calidad de los cuentos ha mejorado en relación al año anterior.</a:t>
            </a:r>
          </a:p>
          <a:p>
            <a:pPr marL="285750" indent="-285750">
              <a:buFont typeface="Wingdings" panose="05000000000000000000" pitchFamily="2" charset="2"/>
              <a:buChar char="ü"/>
            </a:pPr>
            <a:r>
              <a:rPr lang="es-EC" b="1" dirty="0">
                <a:ln w="1905"/>
                <a:effectLst>
                  <a:innerShdw blurRad="69850" dist="43180" dir="5400000">
                    <a:srgbClr val="000000">
                      <a:alpha val="65000"/>
                    </a:srgbClr>
                  </a:innerShdw>
                </a:effectLst>
              </a:rPr>
              <a:t>La APF premio a los tres primeros lugares de las cinco categoría con bonos para compra de libros así:  $50,00 para el primer lugar; $ 40,00 para el segundo y $ 30,00 para el tercer lugar.</a:t>
            </a:r>
          </a:p>
          <a:p>
            <a:pPr marL="285750" indent="-285750">
              <a:buFont typeface="Wingdings" panose="05000000000000000000" pitchFamily="2" charset="2"/>
              <a:buChar char="ü"/>
            </a:pPr>
            <a:r>
              <a:rPr lang="es-EC" b="1" dirty="0">
                <a:ln w="1905"/>
                <a:effectLst>
                  <a:innerShdw blurRad="69850" dist="43180" dir="5400000">
                    <a:srgbClr val="000000">
                      <a:alpha val="65000"/>
                    </a:srgbClr>
                  </a:innerShdw>
                </a:effectLst>
              </a:rPr>
              <a:t>APF participó en el Día del Libro, realizado el 25 de abril para la primaria y 26 de abril para la secundaria, fechas en las que realizó la premiación de los ganadores del concurso de cuentos. Hubo teatro y música.</a:t>
            </a:r>
            <a:endParaRPr lang="es-EC" b="1" dirty="0">
              <a:ln w="1905"/>
              <a:solidFill>
                <a:srgbClr val="FFC000"/>
              </a:solidFill>
              <a:effectLst>
                <a:innerShdw blurRad="69850" dist="43180" dir="5400000">
                  <a:srgbClr val="000000">
                    <a:alpha val="65000"/>
                  </a:srgbClr>
                </a:innerShdw>
              </a:effectLst>
            </a:endParaRPr>
          </a:p>
          <a:p>
            <a:endParaRPr lang="es-EC" b="1" dirty="0">
              <a:ln w="1905"/>
              <a:solidFill>
                <a:srgbClr val="FFC000"/>
              </a:solidFill>
              <a:effectLst>
                <a:innerShdw blurRad="69850" dist="43180" dir="5400000">
                  <a:srgbClr val="000000">
                    <a:alpha val="65000"/>
                  </a:srgbClr>
                </a:innerShdw>
              </a:effectLst>
            </a:endParaRPr>
          </a:p>
          <a:p>
            <a:endParaRPr lang="es-EC" b="1" dirty="0">
              <a:ln w="1905"/>
              <a:effectLst>
                <a:innerShdw blurRad="69850" dist="43180" dir="5400000">
                  <a:srgbClr val="000000">
                    <a:alpha val="65000"/>
                  </a:srgbClr>
                </a:innerShdw>
              </a:effectLst>
            </a:endParaRPr>
          </a:p>
          <a:p>
            <a:endParaRPr lang="es-EC"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4132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635666" y="476238"/>
            <a:ext cx="2483372" cy="523220"/>
          </a:xfrm>
          <a:prstGeom prst="rect">
            <a:avLst/>
          </a:prstGeom>
          <a:noFill/>
        </p:spPr>
        <p:txBody>
          <a:bodyPr wrap="none" rtlCol="0">
            <a:spAutoFit/>
          </a:bodyPr>
          <a:lstStyle/>
          <a:p>
            <a:r>
              <a:rPr lang="es-EC" sz="2800" dirty="0"/>
              <a:t>ACTIVIDADES</a:t>
            </a:r>
          </a:p>
        </p:txBody>
      </p:sp>
      <p:sp>
        <p:nvSpPr>
          <p:cNvPr id="4" name="Rectángulo 3"/>
          <p:cNvSpPr/>
          <p:nvPr/>
        </p:nvSpPr>
        <p:spPr>
          <a:xfrm>
            <a:off x="1076326" y="1412945"/>
            <a:ext cx="9910762" cy="4093428"/>
          </a:xfrm>
          <a:prstGeom prst="rect">
            <a:avLst/>
          </a:prstGeom>
        </p:spPr>
        <p:txBody>
          <a:bodyPr wrap="square">
            <a:spAutoFit/>
          </a:bodyPr>
          <a:lstStyle/>
          <a:p>
            <a:r>
              <a:rPr lang="es-EC" sz="2400" b="1" dirty="0">
                <a:ln w="1905"/>
                <a:effectLst>
                  <a:innerShdw blurRad="69850" dist="43180" dir="5400000">
                    <a:srgbClr val="000000">
                      <a:alpha val="65000"/>
                    </a:srgbClr>
                  </a:innerShdw>
                </a:effectLst>
              </a:rPr>
              <a:t>5. PLAN DE DESARROLLO ESCOLAR - FORUM:</a:t>
            </a:r>
          </a:p>
          <a:p>
            <a:endParaRPr lang="es-EC" b="1" dirty="0">
              <a:ln w="1905"/>
              <a:solidFill>
                <a:srgbClr val="FFC000"/>
              </a:solidFill>
              <a:effectLst>
                <a:innerShdw blurRad="69850" dist="43180" dir="5400000">
                  <a:srgbClr val="000000">
                    <a:alpha val="65000"/>
                  </a:srgbClr>
                </a:innerShdw>
              </a:effectLst>
            </a:endParaRPr>
          </a:p>
          <a:p>
            <a:pPr marL="342900" indent="-342900">
              <a:buFont typeface="Arial" panose="020B0604020202020204" pitchFamily="34" charset="0"/>
              <a:buChar char="•"/>
            </a:pPr>
            <a:r>
              <a:rPr lang="es-EC" dirty="0"/>
              <a:t>El día 14 de Marzo se llevó a cabo el Conversatorio sobre el Plan de desarrollo escolar 2018 – 2023 “</a:t>
            </a:r>
            <a:r>
              <a:rPr lang="es-EC" b="1" i="1" dirty="0">
                <a:ln w="1905"/>
                <a:effectLst>
                  <a:innerShdw blurRad="69850" dist="43180" dir="5400000">
                    <a:srgbClr val="000000">
                      <a:alpha val="65000"/>
                    </a:srgbClr>
                  </a:innerShdw>
                </a:effectLst>
              </a:rPr>
              <a:t>PADRES ALINEADOS AL PLAN ESTRATÉGICO CAQ 2018-2023</a:t>
            </a:r>
            <a:r>
              <a:rPr lang="es-EC" dirty="0">
                <a:ln w="1905"/>
                <a:effectLst>
                  <a:innerShdw blurRad="69850" dist="43180" dir="5400000">
                    <a:srgbClr val="000000">
                      <a:alpha val="65000"/>
                    </a:srgbClr>
                  </a:innerShdw>
                </a:effectLst>
              </a:rPr>
              <a:t>”.</a:t>
            </a:r>
            <a:r>
              <a:rPr lang="es-EC" dirty="0"/>
              <a:t> </a:t>
            </a:r>
          </a:p>
          <a:p>
            <a:pPr marL="342900" indent="-342900" algn="just">
              <a:buFont typeface="Arial" panose="020B0604020202020204" pitchFamily="34" charset="0"/>
              <a:buChar char="•"/>
            </a:pPr>
            <a:r>
              <a:rPr lang="es-EC" dirty="0"/>
              <a:t>Los padres tuvieron la oportunidad de opinar y entender los puntos presentados por los responsables del Colegio, quienes presentaron los 3 pilares que componen el plan:</a:t>
            </a:r>
          </a:p>
          <a:p>
            <a:pPr marL="800100" lvl="1" indent="-342900" algn="just">
              <a:buFont typeface="Wingdings" panose="05000000000000000000" pitchFamily="2" charset="2"/>
              <a:buChar char="ü"/>
            </a:pPr>
            <a:r>
              <a:rPr lang="es-EC" dirty="0"/>
              <a:t>PILAR I: “Enseñamos y Aprendemos con Motivación”</a:t>
            </a:r>
          </a:p>
          <a:p>
            <a:pPr marL="800100" lvl="1" indent="-342900" algn="just">
              <a:buFont typeface="Wingdings" panose="05000000000000000000" pitchFamily="2" charset="2"/>
              <a:buChar char="ü"/>
            </a:pPr>
            <a:r>
              <a:rPr lang="es-EC" dirty="0"/>
              <a:t>PILAR II: “Aprendemos, vivimos y amamos el alemán”</a:t>
            </a:r>
          </a:p>
          <a:p>
            <a:pPr marL="800100" lvl="1" indent="-342900" algn="just">
              <a:buFont typeface="Wingdings" panose="05000000000000000000" pitchFamily="2" charset="2"/>
              <a:buChar char="ü"/>
            </a:pPr>
            <a:r>
              <a:rPr lang="es-EC" dirty="0"/>
              <a:t>PILAR III: “Organizamos y Estructuramos nuestra jornada de trabajo”</a:t>
            </a:r>
          </a:p>
          <a:p>
            <a:pPr marL="342900" indent="-342900" algn="just">
              <a:buFont typeface="Arial" panose="020B0604020202020204" pitchFamily="34" charset="0"/>
              <a:buChar char="•"/>
            </a:pPr>
            <a:r>
              <a:rPr lang="es-EC" dirty="0"/>
              <a:t>Como tema para el Foro 2018 - 2019 se puede considerar analizar el seguimiento a este Plan de desarrollo</a:t>
            </a:r>
            <a:r>
              <a:rPr lang="es-EC" sz="2000" dirty="0"/>
              <a:t>.</a:t>
            </a:r>
          </a:p>
          <a:p>
            <a:endParaRPr lang="es-EC" b="1" dirty="0">
              <a:ln w="1905"/>
              <a:effectLst>
                <a:innerShdw blurRad="69850" dist="43180" dir="5400000">
                  <a:srgbClr val="000000">
                    <a:alpha val="65000"/>
                  </a:srgbClr>
                </a:innerShdw>
              </a:effectLst>
            </a:endParaRPr>
          </a:p>
          <a:p>
            <a:endParaRPr lang="es-EC"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2775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635666" y="476238"/>
            <a:ext cx="2483372" cy="523220"/>
          </a:xfrm>
          <a:prstGeom prst="rect">
            <a:avLst/>
          </a:prstGeom>
          <a:noFill/>
        </p:spPr>
        <p:txBody>
          <a:bodyPr wrap="none" rtlCol="0">
            <a:spAutoFit/>
          </a:bodyPr>
          <a:lstStyle/>
          <a:p>
            <a:r>
              <a:rPr lang="es-EC" sz="2800" dirty="0"/>
              <a:t>ACTIVIDADES</a:t>
            </a:r>
          </a:p>
        </p:txBody>
      </p:sp>
      <p:sp>
        <p:nvSpPr>
          <p:cNvPr id="4" name="Rectángulo 3"/>
          <p:cNvSpPr/>
          <p:nvPr/>
        </p:nvSpPr>
        <p:spPr>
          <a:xfrm>
            <a:off x="635666" y="1183175"/>
            <a:ext cx="10351422" cy="6970078"/>
          </a:xfrm>
          <a:prstGeom prst="rect">
            <a:avLst/>
          </a:prstGeom>
        </p:spPr>
        <p:txBody>
          <a:bodyPr wrap="square">
            <a:spAutoFit/>
          </a:bodyPr>
          <a:lstStyle/>
          <a:p>
            <a:r>
              <a:rPr lang="es-EC" sz="2400" b="1" dirty="0">
                <a:ln w="1905"/>
                <a:effectLst>
                  <a:innerShdw blurRad="69850" dist="43180" dir="5400000">
                    <a:srgbClr val="000000">
                      <a:alpha val="65000"/>
                    </a:srgbClr>
                  </a:innerShdw>
                </a:effectLst>
              </a:rPr>
              <a:t>6. LIONS QUEST:</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Se han hecho acercamientos con las profesoras encargadas de este proyecto para conocerlo mejor y sugerir que también se ponga en práctica en la sección DK.  Se ha sugerido varias campañas que están aprobadas por los rectores, se pondrán en práctica a partir del próximo año escolar.</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Campaña de concientización en el área de la cafetería relacionando el respeto por los más pequeños y la fila a la hora de comer.  Para desarrollar esta idea se  contratará un mimo durante un día normal de clases para que interactúe con los chicos reforzando el tema.</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Se dejará un cartel en la cafetería para reforzar la consideración a los más pequeños, el respeto en la fila y la colaboración en la limpieza, dejar las bandejas en su lugar, etc.</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Campaña  me pongo en tus zapatos para generar empatía y valorar las diferencias con los otros.  Se entregarán unas pulseras de tela con una frase recordatoria  sobre generar empatía y ponerse en los pies del otro que es diferente a nosotros.  </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Campaña la palabra es poder, en contra del lenguaje inadecuado que utilizan los chicos.  Con esto se busca frenar el uso del lenguaje inapropiado que se ha vuelvo común entre la juventud y se podría trabajar con un </a:t>
            </a:r>
            <a:r>
              <a:rPr lang="es-EC" b="1" dirty="0" err="1">
                <a:ln w="1905"/>
                <a:effectLst>
                  <a:innerShdw blurRad="69850" dist="43180" dir="5400000">
                    <a:srgbClr val="000000">
                      <a:alpha val="65000"/>
                    </a:srgbClr>
                  </a:innerShdw>
                </a:effectLst>
              </a:rPr>
              <a:t>sticker</a:t>
            </a:r>
            <a:r>
              <a:rPr lang="es-EC" b="1" dirty="0">
                <a:ln w="1905"/>
                <a:effectLst>
                  <a:innerShdw blurRad="69850" dist="43180" dir="5400000">
                    <a:srgbClr val="000000">
                      <a:alpha val="65000"/>
                    </a:srgbClr>
                  </a:innerShdw>
                </a:effectLst>
              </a:rPr>
              <a:t> en el sentido de que la palabra tiene poder, por lo que hay que saber usarla.</a:t>
            </a:r>
          </a:p>
          <a:p>
            <a:pPr marL="285750" indent="-285750">
              <a:buFont typeface="Wingdings" panose="05000000000000000000" pitchFamily="2" charset="2"/>
              <a:buChar char="ü"/>
            </a:pPr>
            <a:endParaRPr lang="es-EC" b="1" dirty="0">
              <a:ln w="1905"/>
              <a:solidFill>
                <a:srgbClr val="FFC000"/>
              </a:solidFill>
              <a:effectLst>
                <a:innerShdw blurRad="69850" dist="43180" dir="5400000">
                  <a:srgbClr val="000000">
                    <a:alpha val="65000"/>
                  </a:srgbClr>
                </a:innerShdw>
              </a:effectLst>
            </a:endParaRPr>
          </a:p>
          <a:p>
            <a:pPr lvl="2"/>
            <a:endParaRPr lang="es-EC" b="1" dirty="0">
              <a:ln w="1905"/>
              <a:effectLst>
                <a:innerShdw blurRad="69850" dist="43180" dir="5400000">
                  <a:srgbClr val="000000">
                    <a:alpha val="65000"/>
                  </a:srgbClr>
                </a:innerShdw>
              </a:effectLst>
            </a:endParaRPr>
          </a:p>
          <a:p>
            <a:pPr lvl="2"/>
            <a:endParaRPr lang="es-EC" b="1" dirty="0">
              <a:ln w="1905"/>
              <a:effectLst>
                <a:innerShdw blurRad="69850" dist="43180" dir="5400000">
                  <a:srgbClr val="000000">
                    <a:alpha val="65000"/>
                  </a:srgbClr>
                </a:innerShdw>
              </a:effectLst>
            </a:endParaRPr>
          </a:p>
          <a:p>
            <a:pPr marL="1200150" lvl="2" indent="-285750">
              <a:buFont typeface="Wingdings" panose="05000000000000000000" pitchFamily="2" charset="2"/>
              <a:buChar char="ü"/>
            </a:pPr>
            <a:endParaRPr lang="es-EC"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16776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635666" y="476238"/>
            <a:ext cx="2483372" cy="523220"/>
          </a:xfrm>
          <a:prstGeom prst="rect">
            <a:avLst/>
          </a:prstGeom>
          <a:noFill/>
        </p:spPr>
        <p:txBody>
          <a:bodyPr wrap="none" rtlCol="0">
            <a:spAutoFit/>
          </a:bodyPr>
          <a:lstStyle/>
          <a:p>
            <a:r>
              <a:rPr lang="es-EC" sz="2800" dirty="0"/>
              <a:t>ACTIVIDADES</a:t>
            </a:r>
          </a:p>
        </p:txBody>
      </p:sp>
      <p:sp>
        <p:nvSpPr>
          <p:cNvPr id="4" name="Rectángulo 3"/>
          <p:cNvSpPr/>
          <p:nvPr/>
        </p:nvSpPr>
        <p:spPr>
          <a:xfrm>
            <a:off x="1076326" y="1412945"/>
            <a:ext cx="9910762" cy="4216539"/>
          </a:xfrm>
          <a:prstGeom prst="rect">
            <a:avLst/>
          </a:prstGeom>
        </p:spPr>
        <p:txBody>
          <a:bodyPr wrap="square">
            <a:spAutoFit/>
          </a:bodyPr>
          <a:lstStyle/>
          <a:p>
            <a:pPr marL="1200150" lvl="2" indent="-285750">
              <a:buFont typeface="Wingdings" panose="05000000000000000000" pitchFamily="2" charset="2"/>
              <a:buChar char="ü"/>
            </a:pPr>
            <a:endParaRPr lang="es-EC" sz="2400" b="1" dirty="0">
              <a:ln w="1905"/>
              <a:effectLst>
                <a:innerShdw blurRad="69850" dist="43180" dir="5400000">
                  <a:srgbClr val="000000">
                    <a:alpha val="65000"/>
                  </a:srgbClr>
                </a:innerShdw>
              </a:effectLst>
            </a:endParaRPr>
          </a:p>
          <a:p>
            <a:r>
              <a:rPr lang="es-EC" sz="2400" b="1" dirty="0">
                <a:ln w="1905"/>
                <a:effectLst>
                  <a:innerShdw blurRad="69850" dist="43180" dir="5400000">
                    <a:srgbClr val="000000">
                      <a:alpha val="65000"/>
                    </a:srgbClr>
                  </a:innerShdw>
                </a:effectLst>
              </a:rPr>
              <a:t>7. DOTACIÓN AGENDA ESTUDIANTIL:</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Objetivo mejor organización en las tareas de los estudiantes, se entregaron 1400 agendas.</a:t>
            </a:r>
          </a:p>
          <a:p>
            <a:pPr marL="1200150" lvl="2" indent="-285750">
              <a:buFont typeface="Wingdings" panose="05000000000000000000" pitchFamily="2" charset="2"/>
              <a:buChar char="ü"/>
            </a:pPr>
            <a:endParaRPr lang="es-EC" sz="2400" b="1" dirty="0">
              <a:ln w="1905"/>
              <a:effectLst>
                <a:innerShdw blurRad="69850" dist="43180" dir="5400000">
                  <a:srgbClr val="000000">
                    <a:alpha val="65000"/>
                  </a:srgbClr>
                </a:innerShdw>
              </a:effectLst>
            </a:endParaRPr>
          </a:p>
          <a:p>
            <a:r>
              <a:rPr lang="es-EC" sz="2400" b="1" dirty="0">
                <a:ln w="1905"/>
                <a:effectLst>
                  <a:innerShdw blurRad="69850" dist="43180" dir="5400000">
                    <a:srgbClr val="000000">
                      <a:alpha val="65000"/>
                    </a:srgbClr>
                  </a:innerShdw>
                </a:effectLst>
              </a:rPr>
              <a:t>9. INCENTIVOS/PREMIOS/APOYOS PUNTUALES AL PARLAMENTO ESTUDIANTIL</a:t>
            </a:r>
          </a:p>
          <a:p>
            <a:pPr marL="1200150" lvl="2" indent="-285750">
              <a:buFont typeface="Wingdings" panose="05000000000000000000" pitchFamily="2" charset="2"/>
              <a:buChar char="ü"/>
            </a:pPr>
            <a:r>
              <a:rPr lang="es-EC" b="1" dirty="0">
                <a:ln w="1905"/>
                <a:effectLst>
                  <a:innerShdw blurRad="69850" dist="43180" dir="5400000">
                    <a:srgbClr val="000000">
                      <a:alpha val="65000"/>
                    </a:srgbClr>
                  </a:innerShdw>
                </a:effectLst>
              </a:rPr>
              <a:t>APF ha apoyado con premios para los concursos: de matemáticas, cuentos, premios para los mejores egresados  y medallas, contribución para el anuario de los sextos cursos, etc.</a:t>
            </a:r>
          </a:p>
          <a:p>
            <a:pPr lvl="2"/>
            <a:endParaRPr lang="es-EC" sz="2000" dirty="0"/>
          </a:p>
          <a:p>
            <a:pPr marL="342900" indent="-342900">
              <a:buFont typeface="Arial" panose="020B0604020202020204" pitchFamily="34" charset="0"/>
              <a:buChar char="•"/>
            </a:pPr>
            <a:r>
              <a:rPr lang="es-EC" sz="2000" dirty="0"/>
              <a:t> </a:t>
            </a:r>
          </a:p>
          <a:p>
            <a:pPr marL="1200150" lvl="2" indent="-285750">
              <a:buFont typeface="Wingdings" panose="05000000000000000000" pitchFamily="2" charset="2"/>
              <a:buChar char="ü"/>
            </a:pPr>
            <a:endParaRPr lang="es-EC"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121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4212" y="1700369"/>
            <a:ext cx="10923588" cy="4038599"/>
          </a:xfrm>
        </p:spPr>
        <p:txBody>
          <a:bodyPr>
            <a:normAutofit/>
          </a:bodyPr>
          <a:lstStyle/>
          <a:p>
            <a:pPr marL="342900" indent="-342900">
              <a:buFont typeface="Arial" panose="020B0604020202020204" pitchFamily="34" charset="0"/>
              <a:buChar char="•"/>
            </a:pPr>
            <a:r>
              <a:rPr lang="es-EC" sz="2400" dirty="0">
                <a:solidFill>
                  <a:schemeClr val="tx1"/>
                </a:solidFill>
              </a:rPr>
              <a:t>Actualización de la información de la página Web a partir de la información generada por las distintas comisiones y actividades.</a:t>
            </a:r>
          </a:p>
          <a:p>
            <a:pPr marL="342900" indent="-342900">
              <a:buFont typeface="Arial" panose="020B0604020202020204" pitchFamily="34" charset="0"/>
              <a:buChar char="•"/>
            </a:pPr>
            <a:r>
              <a:rPr lang="es-EC" sz="2400" dirty="0">
                <a:solidFill>
                  <a:schemeClr val="tx1"/>
                </a:solidFill>
              </a:rPr>
              <a:t>Página Web actualizada con la información entregada por las diferentes Comisiones.</a:t>
            </a:r>
          </a:p>
          <a:p>
            <a:pPr marL="342900" indent="-342900">
              <a:buFont typeface="Arial" panose="020B0604020202020204" pitchFamily="34" charset="0"/>
              <a:buChar char="•"/>
            </a:pPr>
            <a:r>
              <a:rPr lang="es-EC" sz="2400" dirty="0">
                <a:solidFill>
                  <a:schemeClr val="tx1"/>
                </a:solidFill>
              </a:rPr>
              <a:t>Dificultad en recibir la información en textos y fotos para subirla a la página Web.</a:t>
            </a:r>
          </a:p>
          <a:p>
            <a:pPr marL="342900" indent="-342900">
              <a:buFont typeface="Arial" panose="020B0604020202020204" pitchFamily="34" charset="0"/>
              <a:buChar char="•"/>
            </a:pPr>
            <a:endParaRPr lang="es-EC" dirty="0"/>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497366" cy="800101"/>
          </a:xfrm>
        </p:spPr>
        <p:txBody>
          <a:bodyPr>
            <a:normAutofit fontScale="90000"/>
          </a:bodyPr>
          <a:lstStyle/>
          <a:p>
            <a:r>
              <a:rPr lang="es-EC" dirty="0"/>
              <a:t>1. USO DE MAIL Y PAGINA WEB</a:t>
            </a:r>
          </a:p>
        </p:txBody>
      </p:sp>
    </p:spTree>
    <p:extLst>
      <p:ext uri="{BB962C8B-B14F-4D97-AF65-F5344CB8AC3E}">
        <p14:creationId xmlns:p14="http://schemas.microsoft.com/office/powerpoint/2010/main" val="1219022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a:bodyPr>
          <a:lstStyle/>
          <a:p>
            <a:r>
              <a:rPr lang="es-EC" sz="3600" dirty="0"/>
              <a:t>8. Presupuesto EJECUTADO </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Imagen 8">
            <a:extLst>
              <a:ext uri="{FF2B5EF4-FFF2-40B4-BE49-F238E27FC236}">
                <a16:creationId xmlns:a16="http://schemas.microsoft.com/office/drawing/2014/main" id="{067C7E56-0303-4003-AFA4-5704503422C5}"/>
              </a:ext>
            </a:extLst>
          </p:cNvPr>
          <p:cNvPicPr>
            <a:picLocks noChangeAspect="1"/>
          </p:cNvPicPr>
          <p:nvPr/>
        </p:nvPicPr>
        <p:blipFill>
          <a:blip r:embed="rId3"/>
          <a:stretch>
            <a:fillRect/>
          </a:stretch>
        </p:blipFill>
        <p:spPr>
          <a:xfrm>
            <a:off x="1421375" y="2234906"/>
            <a:ext cx="9349249" cy="2388188"/>
          </a:xfrm>
          <a:prstGeom prst="rect">
            <a:avLst/>
          </a:prstGeom>
        </p:spPr>
      </p:pic>
    </p:spTree>
    <p:extLst>
      <p:ext uri="{BB962C8B-B14F-4D97-AF65-F5344CB8AC3E}">
        <p14:creationId xmlns:p14="http://schemas.microsoft.com/office/powerpoint/2010/main" val="2889531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1120461"/>
            <a:ext cx="6913376" cy="1867437"/>
          </a:xfrm>
        </p:spPr>
        <p:txBody>
          <a:bodyPr/>
          <a:lstStyle/>
          <a:p>
            <a:r>
              <a:rPr lang="es-EC" b="1" dirty="0"/>
              <a:t>APF - COMISIÓN deportes</a:t>
            </a:r>
          </a:p>
        </p:txBody>
      </p:sp>
      <p:sp>
        <p:nvSpPr>
          <p:cNvPr id="3" name="Subtítulo 2"/>
          <p:cNvSpPr>
            <a:spLocks noGrp="1"/>
          </p:cNvSpPr>
          <p:nvPr>
            <p:ph type="subTitle" idx="1"/>
          </p:nvPr>
        </p:nvSpPr>
        <p:spPr>
          <a:xfrm>
            <a:off x="684212" y="3264319"/>
            <a:ext cx="6400800" cy="1062984"/>
          </a:xfrm>
        </p:spPr>
        <p:txBody>
          <a:bodyPr/>
          <a:lstStyle/>
          <a:p>
            <a:r>
              <a:rPr lang="es-EC" sz="2800" b="1" dirty="0">
                <a:solidFill>
                  <a:srgbClr val="002060"/>
                </a:solidFill>
              </a:rPr>
              <a:t>INFORME ANUAL 2017-2018</a:t>
            </a:r>
          </a:p>
          <a:p>
            <a:endParaRPr lang="es-EC" b="1" dirty="0">
              <a:solidFill>
                <a:srgbClr val="002060"/>
              </a:solidFill>
            </a:endParaRP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2158" y="3621258"/>
            <a:ext cx="6311542" cy="29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50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2 Marcador de contenido"/>
          <p:cNvSpPr txBox="1">
            <a:spLocks/>
          </p:cNvSpPr>
          <p:nvPr/>
        </p:nvSpPr>
        <p:spPr>
          <a:xfrm>
            <a:off x="779634" y="1653654"/>
            <a:ext cx="6347308" cy="399256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s-EC" sz="2400" dirty="0"/>
          </a:p>
          <a:p>
            <a:pPr marL="342900" indent="-342900">
              <a:buFont typeface="Arial" panose="020B0604020202020204" pitchFamily="34" charset="0"/>
              <a:buChar char="•"/>
            </a:pPr>
            <a:r>
              <a:rPr lang="es-EC" sz="2000" dirty="0">
                <a:solidFill>
                  <a:schemeClr val="tx1"/>
                </a:solidFill>
              </a:rPr>
              <a:t>Se realizó el 18 de noviembre de 2017</a:t>
            </a:r>
          </a:p>
          <a:p>
            <a:pPr marL="342900" indent="-342900">
              <a:buFont typeface="Arial" panose="020B0604020202020204" pitchFamily="34" charset="0"/>
              <a:buChar char="•"/>
            </a:pPr>
            <a:r>
              <a:rPr lang="es-EC" sz="2000" dirty="0">
                <a:solidFill>
                  <a:schemeClr val="tx1"/>
                </a:solidFill>
              </a:rPr>
              <a:t>Participaron 31 equipos</a:t>
            </a:r>
          </a:p>
          <a:p>
            <a:pPr marL="342900" indent="-342900">
              <a:buFont typeface="Arial" panose="020B0604020202020204" pitchFamily="34" charset="0"/>
              <a:buChar char="•"/>
            </a:pPr>
            <a:r>
              <a:rPr lang="es-EC" sz="2000" dirty="0">
                <a:solidFill>
                  <a:schemeClr val="tx1"/>
                </a:solidFill>
              </a:rPr>
              <a:t>Se premió al mejor equipo, se entregaron medallas al 1ro, 2do y 3er lugar.</a:t>
            </a:r>
          </a:p>
          <a:p>
            <a:pPr marL="342900" indent="-342900">
              <a:buFont typeface="Arial" panose="020B0604020202020204" pitchFamily="34" charset="0"/>
              <a:buChar char="•"/>
            </a:pPr>
            <a:r>
              <a:rPr lang="es-EC" sz="2000" dirty="0">
                <a:solidFill>
                  <a:schemeClr val="tx1"/>
                </a:solidFill>
              </a:rPr>
              <a:t>Se rifaron premios entre los participantes</a:t>
            </a:r>
          </a:p>
          <a:p>
            <a:endParaRPr lang="es-EC" dirty="0"/>
          </a:p>
          <a:p>
            <a:pPr lvl="1"/>
            <a:endParaRPr lang="es-EC" dirty="0"/>
          </a:p>
          <a:p>
            <a:pPr lvl="1"/>
            <a:endParaRPr lang="es-EC" dirty="0"/>
          </a:p>
        </p:txBody>
      </p:sp>
      <p:sp>
        <p:nvSpPr>
          <p:cNvPr id="13" name="Rectángulo 12"/>
          <p:cNvSpPr/>
          <p:nvPr/>
        </p:nvSpPr>
        <p:spPr>
          <a:xfrm>
            <a:off x="939321" y="877342"/>
            <a:ext cx="6449201" cy="646331"/>
          </a:xfrm>
          <a:prstGeom prst="rect">
            <a:avLst/>
          </a:prstGeom>
        </p:spPr>
        <p:txBody>
          <a:bodyPr wrap="none">
            <a:spAutoFit/>
          </a:bodyPr>
          <a:lstStyle/>
          <a:p>
            <a:r>
              <a:rPr lang="es-EC" sz="3600" dirty="0"/>
              <a:t>1. OLIMPIADA PARA PADRES</a:t>
            </a:r>
          </a:p>
        </p:txBody>
      </p:sp>
      <p:pic>
        <p:nvPicPr>
          <p:cNvPr id="14" name="Imagen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2866" y="2197100"/>
            <a:ext cx="5366234" cy="3792017"/>
          </a:xfrm>
          <a:prstGeom prst="rect">
            <a:avLst/>
          </a:prstGeom>
        </p:spPr>
      </p:pic>
    </p:spTree>
    <p:extLst>
      <p:ext uri="{BB962C8B-B14F-4D97-AF65-F5344CB8AC3E}">
        <p14:creationId xmlns:p14="http://schemas.microsoft.com/office/powerpoint/2010/main" val="155016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2 Marcador de contenido"/>
          <p:cNvSpPr txBox="1">
            <a:spLocks/>
          </p:cNvSpPr>
          <p:nvPr/>
        </p:nvSpPr>
        <p:spPr>
          <a:xfrm>
            <a:off x="307975" y="1653654"/>
            <a:ext cx="6818967" cy="4797946"/>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Font typeface="Arial" panose="020B0604020202020204" pitchFamily="34" charset="0"/>
              <a:buChar char="•"/>
            </a:pPr>
            <a:endParaRPr lang="es-EC" sz="2000" dirty="0">
              <a:solidFill>
                <a:schemeClr val="tx1"/>
              </a:solidFill>
            </a:endParaRPr>
          </a:p>
          <a:p>
            <a:pPr marL="457200" indent="-457200">
              <a:buFont typeface="Wingdings" panose="05000000000000000000" pitchFamily="2" charset="2"/>
              <a:buChar char="ü"/>
            </a:pPr>
            <a:r>
              <a:rPr lang="es-EC" sz="2600" dirty="0">
                <a:solidFill>
                  <a:schemeClr val="tx1"/>
                </a:solidFill>
              </a:rPr>
              <a:t>Se realizó el 24 de febrero de 2018</a:t>
            </a:r>
          </a:p>
          <a:p>
            <a:pPr marL="457200" indent="-457200">
              <a:buFont typeface="Wingdings" panose="05000000000000000000" pitchFamily="2" charset="2"/>
              <a:buChar char="ü"/>
            </a:pPr>
            <a:r>
              <a:rPr lang="es-EC" sz="2600" dirty="0">
                <a:solidFill>
                  <a:schemeClr val="tx1"/>
                </a:solidFill>
              </a:rPr>
              <a:t>La ruta en esta ocasión fue de ida y vuelta, saliendo desde el Puente del Chaquiñán frente al Scala Shopping hasta el Portal del Chiche.  </a:t>
            </a:r>
          </a:p>
          <a:p>
            <a:pPr marL="457200" indent="-457200">
              <a:buFont typeface="Wingdings" panose="05000000000000000000" pitchFamily="2" charset="2"/>
              <a:buChar char="ü"/>
            </a:pPr>
            <a:r>
              <a:rPr lang="es-EC" sz="2600" dirty="0">
                <a:solidFill>
                  <a:schemeClr val="tx1"/>
                </a:solidFill>
              </a:rPr>
              <a:t>Tuvimos cuatro paradas, en cada uno de estos puntos se abasteció a los participantes de un refrigerio que consistió en una banana y un hidratante.  Contó con una camioneta y un auto para aquellos participantes que no pudieron regresar.  También tuvimos la presencia de una ambulancia,  </a:t>
            </a:r>
            <a:r>
              <a:rPr lang="es-EC" sz="2600">
                <a:solidFill>
                  <a:schemeClr val="tx1"/>
                </a:solidFill>
              </a:rPr>
              <a:t>las señoras enfermeras </a:t>
            </a:r>
            <a:r>
              <a:rPr lang="es-EC" sz="2600" dirty="0">
                <a:solidFill>
                  <a:schemeClr val="tx1"/>
                </a:solidFill>
              </a:rPr>
              <a:t>y la doctora del CAQ.</a:t>
            </a:r>
          </a:p>
          <a:p>
            <a:pPr marL="457200" indent="-457200">
              <a:buFont typeface="Wingdings" panose="05000000000000000000" pitchFamily="2" charset="2"/>
              <a:buChar char="ü"/>
            </a:pPr>
            <a:r>
              <a:rPr lang="es-EC" sz="2600" dirty="0">
                <a:solidFill>
                  <a:schemeClr val="tx1"/>
                </a:solidFill>
              </a:rPr>
              <a:t>Participaron más de 300 personas batiendo el récord. </a:t>
            </a:r>
          </a:p>
          <a:p>
            <a:pPr marL="457200" indent="-457200">
              <a:buFont typeface="Wingdings" panose="05000000000000000000" pitchFamily="2" charset="2"/>
              <a:buChar char="ü"/>
            </a:pPr>
            <a:r>
              <a:rPr lang="es-EC" sz="2600" dirty="0">
                <a:solidFill>
                  <a:schemeClr val="tx1"/>
                </a:solidFill>
              </a:rPr>
              <a:t>Se entregaron más de cien premios a los participantes, entre ellos una bicicleta, mochilas, porta bicicletas, entradas al cine, etc.</a:t>
            </a:r>
            <a:endParaRPr lang="es-EC" sz="2600" dirty="0"/>
          </a:p>
          <a:p>
            <a:pPr lvl="1"/>
            <a:endParaRPr lang="es-EC" sz="2200" dirty="0"/>
          </a:p>
        </p:txBody>
      </p:sp>
      <p:sp>
        <p:nvSpPr>
          <p:cNvPr id="13" name="Rectángulo 12"/>
          <p:cNvSpPr/>
          <p:nvPr/>
        </p:nvSpPr>
        <p:spPr>
          <a:xfrm>
            <a:off x="939321" y="877342"/>
            <a:ext cx="3656770" cy="646331"/>
          </a:xfrm>
          <a:prstGeom prst="rect">
            <a:avLst/>
          </a:prstGeom>
        </p:spPr>
        <p:txBody>
          <a:bodyPr wrap="none">
            <a:spAutoFit/>
          </a:bodyPr>
          <a:lstStyle/>
          <a:p>
            <a:r>
              <a:rPr lang="es-EC" sz="3600" dirty="0"/>
              <a:t>2. CICLOPASEO</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7900" y="3852333"/>
            <a:ext cx="4508500" cy="3005667"/>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0248" y="1094376"/>
            <a:ext cx="4146152" cy="2757958"/>
          </a:xfrm>
          <a:prstGeom prst="rect">
            <a:avLst/>
          </a:prstGeom>
        </p:spPr>
      </p:pic>
    </p:spTree>
    <p:extLst>
      <p:ext uri="{BB962C8B-B14F-4D97-AF65-F5344CB8AC3E}">
        <p14:creationId xmlns:p14="http://schemas.microsoft.com/office/powerpoint/2010/main" val="561974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2 Marcador de contenido"/>
          <p:cNvSpPr txBox="1">
            <a:spLocks/>
          </p:cNvSpPr>
          <p:nvPr/>
        </p:nvSpPr>
        <p:spPr>
          <a:xfrm>
            <a:off x="460375" y="1653654"/>
            <a:ext cx="6668557" cy="4704284"/>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es-EC" sz="2400" dirty="0"/>
          </a:p>
          <a:p>
            <a:pPr lvl="1"/>
            <a:endParaRPr lang="es-EC" dirty="0"/>
          </a:p>
          <a:p>
            <a:pPr marL="742950" lvl="1" indent="-285750">
              <a:buFont typeface="Wingdings" panose="05000000000000000000" pitchFamily="2" charset="2"/>
              <a:buChar char="ü"/>
            </a:pPr>
            <a:endParaRPr lang="es-EC" sz="2300" dirty="0"/>
          </a:p>
          <a:p>
            <a:pPr marL="342900" lvl="0" indent="-342900">
              <a:buClr>
                <a:prstClr val="white"/>
              </a:buClr>
              <a:buFont typeface="Wingdings" panose="05000000000000000000" pitchFamily="2" charset="2"/>
              <a:buChar char="ü"/>
            </a:pPr>
            <a:r>
              <a:rPr lang="es-EC" sz="1800" dirty="0">
                <a:solidFill>
                  <a:srgbClr val="76DBF4">
                    <a:lumMod val="20000"/>
                    <a:lumOff val="80000"/>
                  </a:srgbClr>
                </a:solidFill>
              </a:rPr>
              <a:t>Se realizó la gestión ante el rectorado para que la APF pueda entregar el refrigerio a nuestros deportistas.  Los </a:t>
            </a:r>
            <a:r>
              <a:rPr lang="es-EC" sz="1800" dirty="0" err="1">
                <a:solidFill>
                  <a:srgbClr val="76DBF4">
                    <a:lumMod val="20000"/>
                    <a:lumOff val="80000"/>
                  </a:srgbClr>
                </a:solidFill>
              </a:rPr>
              <a:t>Srs</a:t>
            </a:r>
            <a:r>
              <a:rPr lang="es-EC" sz="1800" dirty="0">
                <a:solidFill>
                  <a:srgbClr val="76DBF4">
                    <a:lumMod val="20000"/>
                    <a:lumOff val="80000"/>
                  </a:srgbClr>
                </a:solidFill>
              </a:rPr>
              <a:t>. Isabel Reyes, Monika Fluri y Luis Murillo ayudaron  con la compra de barras energéticas e hidratantes para entregar a los deportistas que han participado en los diferentes torneos y competencias de fútbol, </a:t>
            </a:r>
            <a:r>
              <a:rPr lang="es-EC" sz="1800" dirty="0" err="1">
                <a:solidFill>
                  <a:srgbClr val="76DBF4">
                    <a:lumMod val="20000"/>
                    <a:lumOff val="80000"/>
                  </a:srgbClr>
                </a:solidFill>
              </a:rPr>
              <a:t>volley</a:t>
            </a:r>
            <a:r>
              <a:rPr lang="es-EC" sz="1800" dirty="0">
                <a:solidFill>
                  <a:srgbClr val="76DBF4">
                    <a:lumMod val="20000"/>
                    <a:lumOff val="80000"/>
                  </a:srgbClr>
                </a:solidFill>
              </a:rPr>
              <a:t>, natación, atletismo, gimnasia, balonmano, escalada, etc.  </a:t>
            </a:r>
          </a:p>
          <a:p>
            <a:pPr marL="342900" lvl="0" indent="-342900">
              <a:buClr>
                <a:prstClr val="white"/>
              </a:buClr>
              <a:buFont typeface="Wingdings" panose="05000000000000000000" pitchFamily="2" charset="2"/>
              <a:buChar char="ü"/>
            </a:pPr>
            <a:r>
              <a:rPr lang="es-EC" sz="1800" dirty="0">
                <a:solidFill>
                  <a:srgbClr val="76DBF4">
                    <a:lumMod val="20000"/>
                    <a:lumOff val="80000"/>
                  </a:srgbClr>
                </a:solidFill>
              </a:rPr>
              <a:t>Se entregaron 1054 refrigerios.</a:t>
            </a:r>
          </a:p>
          <a:p>
            <a:pPr marL="342900" lvl="0" indent="-342900">
              <a:buClr>
                <a:prstClr val="white"/>
              </a:buClr>
              <a:buFont typeface="Wingdings" panose="05000000000000000000" pitchFamily="2" charset="2"/>
              <a:buChar char="ü"/>
            </a:pPr>
            <a:r>
              <a:rPr lang="es-EC" sz="1800" dirty="0">
                <a:solidFill>
                  <a:srgbClr val="76DBF4">
                    <a:lumMod val="20000"/>
                    <a:lumOff val="80000"/>
                  </a:srgbClr>
                </a:solidFill>
              </a:rPr>
              <a:t>Como parte del programa del Día de la Familia se realizó un reconocimiento  a 180 deportistas destacados de las diferentes disciplinas, entregándoles una medalla por su esfuerzo y logros alcanzados.</a:t>
            </a:r>
          </a:p>
          <a:p>
            <a:pPr lvl="1"/>
            <a:endParaRPr lang="es-EC" dirty="0"/>
          </a:p>
        </p:txBody>
      </p:sp>
      <p:sp>
        <p:nvSpPr>
          <p:cNvPr id="13" name="Rectángulo 12"/>
          <p:cNvSpPr/>
          <p:nvPr/>
        </p:nvSpPr>
        <p:spPr>
          <a:xfrm>
            <a:off x="939321" y="877342"/>
            <a:ext cx="6926896" cy="1754326"/>
          </a:xfrm>
          <a:prstGeom prst="rect">
            <a:avLst/>
          </a:prstGeom>
        </p:spPr>
        <p:txBody>
          <a:bodyPr wrap="none">
            <a:spAutoFit/>
          </a:bodyPr>
          <a:lstStyle/>
          <a:p>
            <a:pPr marL="742950" indent="-742950">
              <a:buAutoNum type="arabicPeriod" startAt="3"/>
            </a:pPr>
            <a:r>
              <a:rPr lang="es-EC" sz="3600" dirty="0"/>
              <a:t>REFRIGERIO Y PREMIACIÓN</a:t>
            </a:r>
          </a:p>
          <a:p>
            <a:r>
              <a:rPr lang="es-EC" sz="3600" dirty="0"/>
              <a:t>              A DEPORTISTAS</a:t>
            </a:r>
          </a:p>
          <a:p>
            <a:endParaRPr lang="es-EC" sz="3600" dirty="0"/>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8932" y="2213347"/>
            <a:ext cx="5024472" cy="3768354"/>
          </a:xfrm>
          <a:prstGeom prst="rect">
            <a:avLst/>
          </a:prstGeom>
        </p:spPr>
      </p:pic>
    </p:spTree>
    <p:extLst>
      <p:ext uri="{BB962C8B-B14F-4D97-AF65-F5344CB8AC3E}">
        <p14:creationId xmlns:p14="http://schemas.microsoft.com/office/powerpoint/2010/main" val="2820921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a:bodyPr>
          <a:lstStyle/>
          <a:p>
            <a:r>
              <a:rPr lang="es-EC" sz="3600" dirty="0"/>
              <a:t>8. Presupuesto ejecutado</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a:extLst>
              <a:ext uri="{FF2B5EF4-FFF2-40B4-BE49-F238E27FC236}">
                <a16:creationId xmlns:a16="http://schemas.microsoft.com/office/drawing/2014/main" id="{3CFB0AA7-88DB-4322-BFF8-0CC1189D0DA3}"/>
              </a:ext>
            </a:extLst>
          </p:cNvPr>
          <p:cNvPicPr>
            <a:picLocks noChangeAspect="1"/>
          </p:cNvPicPr>
          <p:nvPr/>
        </p:nvPicPr>
        <p:blipFill>
          <a:blip r:embed="rId3"/>
          <a:stretch>
            <a:fillRect/>
          </a:stretch>
        </p:blipFill>
        <p:spPr>
          <a:xfrm>
            <a:off x="1421375" y="2755734"/>
            <a:ext cx="9349249" cy="1346531"/>
          </a:xfrm>
          <a:prstGeom prst="rect">
            <a:avLst/>
          </a:prstGeom>
        </p:spPr>
      </p:pic>
    </p:spTree>
    <p:extLst>
      <p:ext uri="{BB962C8B-B14F-4D97-AF65-F5344CB8AC3E}">
        <p14:creationId xmlns:p14="http://schemas.microsoft.com/office/powerpoint/2010/main" val="3627529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1120461"/>
            <a:ext cx="6913376" cy="1867437"/>
          </a:xfrm>
        </p:spPr>
        <p:txBody>
          <a:bodyPr/>
          <a:lstStyle/>
          <a:p>
            <a:r>
              <a:rPr lang="es-EC" b="1" dirty="0"/>
              <a:t>APF - COMISIÓN albergue</a:t>
            </a:r>
          </a:p>
        </p:txBody>
      </p:sp>
      <p:sp>
        <p:nvSpPr>
          <p:cNvPr id="3" name="Subtítulo 2"/>
          <p:cNvSpPr>
            <a:spLocks noGrp="1"/>
          </p:cNvSpPr>
          <p:nvPr>
            <p:ph type="subTitle" idx="1"/>
          </p:nvPr>
        </p:nvSpPr>
        <p:spPr>
          <a:xfrm>
            <a:off x="684212" y="3264319"/>
            <a:ext cx="6400800" cy="1062984"/>
          </a:xfrm>
        </p:spPr>
        <p:txBody>
          <a:bodyPr/>
          <a:lstStyle/>
          <a:p>
            <a:r>
              <a:rPr lang="es-EC" sz="2800" b="1" dirty="0">
                <a:solidFill>
                  <a:srgbClr val="002060"/>
                </a:solidFill>
              </a:rPr>
              <a:t>PLANIFICACION ANUAL 2017-2018</a:t>
            </a:r>
          </a:p>
          <a:p>
            <a:endParaRPr lang="es-EC" b="1" dirty="0">
              <a:solidFill>
                <a:srgbClr val="002060"/>
              </a:solidFill>
            </a:endParaRP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2158" y="3621258"/>
            <a:ext cx="6311542" cy="29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62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69" name="Shape 169"/>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37</a:t>
            </a:fld>
            <a:endParaRPr lang="en-US" sz="1050">
              <a:solidFill>
                <a:srgbClr val="FFFFFF"/>
              </a:solidFill>
              <a:latin typeface="Calibri"/>
              <a:ea typeface="Calibri"/>
              <a:cs typeface="Calibri"/>
              <a:sym typeface="Calibri"/>
            </a:endParaRPr>
          </a:p>
        </p:txBody>
      </p:sp>
      <p:cxnSp>
        <p:nvCxnSpPr>
          <p:cNvPr id="170" name="Shape 170"/>
          <p:cNvCxnSpPr/>
          <p:nvPr/>
        </p:nvCxnSpPr>
        <p:spPr>
          <a:xfrm>
            <a:off x="154853" y="6627123"/>
            <a:ext cx="9203636" cy="0"/>
          </a:xfrm>
          <a:prstGeom prst="straightConnector1">
            <a:avLst/>
          </a:prstGeom>
          <a:noFill/>
          <a:ln w="15875" cap="flat" cmpd="sng">
            <a:solidFill>
              <a:schemeClr val="lt1"/>
            </a:solidFill>
            <a:prstDash val="solid"/>
            <a:round/>
            <a:headEnd type="none" w="med" len="med"/>
            <a:tailEnd type="none" w="med" len="med"/>
          </a:ln>
        </p:spPr>
      </p:cxnSp>
      <p:sp>
        <p:nvSpPr>
          <p:cNvPr id="171" name="Shape 171"/>
          <p:cNvSpPr/>
          <p:nvPr/>
        </p:nvSpPr>
        <p:spPr>
          <a:xfrm>
            <a:off x="2535851" y="6561621"/>
            <a:ext cx="6946816" cy="338554"/>
          </a:xfrm>
          <a:prstGeom prst="rect">
            <a:avLst/>
          </a:prstGeom>
          <a:noFill/>
          <a:ln>
            <a:noFill/>
          </a:ln>
        </p:spPr>
        <p:txBody>
          <a:bodyPr wrap="square" lIns="91425" tIns="45700" rIns="91425" bIns="45700" anchor="t" anchorCtr="0">
            <a:noAutofit/>
          </a:bodyPr>
          <a:lstStyle/>
          <a:p>
            <a:pPr defTabSz="914400"/>
            <a:r>
              <a:rPr lang="en-US" sz="1600" kern="0">
                <a:solidFill>
                  <a:srgbClr val="FFFFFF"/>
                </a:solidFill>
                <a:latin typeface="Calibri"/>
                <a:ea typeface="Calibri"/>
                <a:cs typeface="Calibri"/>
                <a:sym typeface="Calibri"/>
              </a:rPr>
              <a:t> </a:t>
            </a:r>
            <a:r>
              <a:rPr lang="en-US" sz="1600" kern="0">
                <a:solidFill>
                  <a:srgbClr val="A4E1F6"/>
                </a:solidFill>
                <a:latin typeface="Calibri"/>
                <a:ea typeface="Calibri"/>
                <a:cs typeface="Calibri"/>
                <a:sym typeface="Calibri"/>
              </a:rPr>
              <a:t>L A  E S C U E L A  D E  L A  V I D A                                            </a:t>
            </a:r>
            <a:r>
              <a:rPr lang="en-US" sz="1200" kern="0">
                <a:solidFill>
                  <a:srgbClr val="CCDDEA"/>
                </a:solidFill>
                <a:latin typeface="Calibri"/>
                <a:ea typeface="Calibri"/>
                <a:cs typeface="Calibri"/>
                <a:sym typeface="Calibri"/>
              </a:rPr>
              <a:t>BED &amp; BREAKFAST | CABAÑAS</a:t>
            </a:r>
            <a:r>
              <a:rPr lang="en-US" sz="1600" kern="0">
                <a:solidFill>
                  <a:srgbClr val="CCDDEA"/>
                </a:solidFill>
                <a:latin typeface="Calibri"/>
                <a:ea typeface="Calibri"/>
                <a:cs typeface="Calibri"/>
                <a:sym typeface="Calibri"/>
              </a:rPr>
              <a:t>   </a:t>
            </a:r>
          </a:p>
        </p:txBody>
      </p:sp>
      <p:sp>
        <p:nvSpPr>
          <p:cNvPr id="172" name="Shape 172"/>
          <p:cNvSpPr txBox="1"/>
          <p:nvPr/>
        </p:nvSpPr>
        <p:spPr>
          <a:xfrm>
            <a:off x="146203" y="6329616"/>
            <a:ext cx="2909848" cy="452674"/>
          </a:xfrm>
          <a:prstGeom prst="rect">
            <a:avLst/>
          </a:prstGeom>
          <a:noFill/>
          <a:ln>
            <a:noFill/>
          </a:ln>
        </p:spPr>
        <p:txBody>
          <a:bodyPr wrap="square" lIns="0" tIns="45700" rIns="0" bIns="45700" anchor="t" anchorCtr="0">
            <a:noAutofit/>
          </a:bodyPr>
          <a:lstStyle/>
          <a:p>
            <a:pPr indent="-127000" defTabSz="914400">
              <a:lnSpc>
                <a:spcPct val="90000"/>
              </a:lnSpc>
              <a:buClr>
                <a:srgbClr val="7F7F7F"/>
              </a:buClr>
              <a:buSzPts val="2000"/>
              <a:buFont typeface="Calibri"/>
              <a:buNone/>
            </a:pPr>
            <a:r>
              <a:rPr lang="en-US" sz="2000" kern="0">
                <a:solidFill>
                  <a:srgbClr val="FFFFFF"/>
                </a:solidFill>
                <a:latin typeface="Calibri"/>
                <a:ea typeface="Calibri"/>
                <a:cs typeface="Calibri"/>
                <a:sym typeface="Calibri"/>
              </a:rPr>
              <a:t>A P F </a:t>
            </a:r>
            <a:r>
              <a:rPr lang="en-US" sz="1600" kern="0">
                <a:solidFill>
                  <a:srgbClr val="FFFFFF"/>
                </a:solidFill>
                <a:latin typeface="Calibri"/>
                <a:ea typeface="Calibri"/>
                <a:cs typeface="Calibri"/>
                <a:sym typeface="Calibri"/>
              </a:rPr>
              <a:t>Colegio Alemán Quito</a:t>
            </a:r>
          </a:p>
        </p:txBody>
      </p:sp>
      <p:sp>
        <p:nvSpPr>
          <p:cNvPr id="173" name="Shape 173"/>
          <p:cNvSpPr txBox="1"/>
          <p:nvPr/>
        </p:nvSpPr>
        <p:spPr>
          <a:xfrm>
            <a:off x="154853" y="6659354"/>
            <a:ext cx="2353899" cy="452674"/>
          </a:xfrm>
          <a:prstGeom prst="rect">
            <a:avLst/>
          </a:prstGeom>
          <a:noFill/>
          <a:ln>
            <a:noFill/>
          </a:ln>
        </p:spPr>
        <p:txBody>
          <a:bodyPr wrap="square" lIns="0" tIns="45700" rIns="0" bIns="45700" anchor="t" anchorCtr="0">
            <a:noAutofit/>
          </a:bodyPr>
          <a:lstStyle/>
          <a:p>
            <a:pPr indent="-50800" defTabSz="914400">
              <a:lnSpc>
                <a:spcPct val="90000"/>
              </a:lnSpc>
              <a:buClr>
                <a:srgbClr val="7F7F7F"/>
              </a:buClr>
              <a:buSzPts val="800"/>
              <a:buFont typeface="Calibri"/>
              <a:buNone/>
            </a:pPr>
            <a:r>
              <a:rPr lang="en-US" sz="800" kern="0">
                <a:solidFill>
                  <a:srgbClr val="FFFFFF"/>
                </a:solidFill>
                <a:latin typeface="Calibri"/>
                <a:ea typeface="Calibri"/>
                <a:cs typeface="Calibri"/>
                <a:sym typeface="Calibri"/>
              </a:rPr>
              <a:t>V I S I O N  &amp;  E S T R A T E G I A </a:t>
            </a:r>
          </a:p>
        </p:txBody>
      </p:sp>
      <p:pic>
        <p:nvPicPr>
          <p:cNvPr id="174" name="Shape 1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124" y="-443018"/>
            <a:ext cx="12333890" cy="6782673"/>
          </a:xfrm>
          <a:prstGeom prst="rect">
            <a:avLst/>
          </a:prstGeom>
          <a:noFill/>
          <a:ln>
            <a:noFill/>
          </a:ln>
        </p:spPr>
      </p:pic>
      <p:sp>
        <p:nvSpPr>
          <p:cNvPr id="175" name="Shape 175"/>
          <p:cNvSpPr txBox="1">
            <a:spLocks noGrp="1"/>
          </p:cNvSpPr>
          <p:nvPr>
            <p:ph type="title"/>
          </p:nvPr>
        </p:nvSpPr>
        <p:spPr>
          <a:xfrm>
            <a:off x="414972" y="4749931"/>
            <a:ext cx="11537153" cy="1450757"/>
          </a:xfrm>
          <a:prstGeom prst="rect">
            <a:avLst/>
          </a:prstGeom>
          <a:noFill/>
          <a:ln>
            <a:noFill/>
          </a:ln>
          <a:effectLst>
            <a:outerShdw blurRad="50800" dist="38100" dir="2700000" algn="tl" rotWithShape="0">
              <a:srgbClr val="000000">
                <a:alpha val="40000"/>
              </a:srgbClr>
            </a:outerShdw>
          </a:effectLst>
        </p:spPr>
        <p:txBody>
          <a:bodyPr wrap="square" lIns="91425" tIns="45700" rIns="91425" bIns="45700" anchor="b" anchorCtr="0">
            <a:noAutofit/>
          </a:bodyPr>
          <a:lstStyle/>
          <a:p>
            <a:pPr marL="0" marR="0" lvl="0" indent="-304800" algn="l" rtl="0">
              <a:lnSpc>
                <a:spcPct val="85000"/>
              </a:lnSpc>
              <a:spcBef>
                <a:spcPts val="0"/>
              </a:spcBef>
              <a:buClr>
                <a:srgbClr val="FFC000"/>
              </a:buClr>
              <a:buSzPts val="4800"/>
              <a:buFont typeface="Calibri"/>
              <a:buNone/>
            </a:pPr>
            <a:r>
              <a:rPr lang="en-US" sz="4800" b="0" i="0" u="none" strike="noStrike" cap="none">
                <a:solidFill>
                  <a:srgbClr val="FFC000"/>
                </a:solidFill>
                <a:latin typeface="Calibri"/>
                <a:ea typeface="Calibri"/>
                <a:cs typeface="Calibri"/>
                <a:sym typeface="Calibri"/>
              </a:rPr>
              <a:t>E l  C u e r p o   C e n t r a l  </a:t>
            </a:r>
            <a:r>
              <a:rPr lang="en-US" sz="4800" b="0" i="0" u="none" strike="noStrike" cap="none">
                <a:solidFill>
                  <a:schemeClr val="lt1"/>
                </a:solidFill>
                <a:latin typeface="Calibri"/>
                <a:ea typeface="Calibri"/>
                <a:cs typeface="Calibri"/>
                <a:sym typeface="Calibri"/>
              </a:rPr>
              <a:t>|  </a:t>
            </a:r>
            <a:r>
              <a:rPr lang="en-US" sz="4800" b="0" i="0" u="none" strike="noStrike" cap="none">
                <a:solidFill>
                  <a:srgbClr val="FF0000"/>
                </a:solidFill>
                <a:latin typeface="Calibri"/>
                <a:ea typeface="Calibri"/>
                <a:cs typeface="Calibri"/>
                <a:sym typeface="Calibri"/>
              </a:rPr>
              <a:t>D o r m i t o r i o s</a:t>
            </a:r>
          </a:p>
        </p:txBody>
      </p:sp>
      <p:sp>
        <p:nvSpPr>
          <p:cNvPr id="176" name="Shape 176"/>
          <p:cNvSpPr/>
          <p:nvPr/>
        </p:nvSpPr>
        <p:spPr>
          <a:xfrm>
            <a:off x="-1" y="300854"/>
            <a:ext cx="6252355" cy="357390"/>
          </a:xfrm>
          <a:prstGeom prst="rect">
            <a:avLst/>
          </a:prstGeom>
          <a:solidFill>
            <a:schemeClr val="accent3"/>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177" name="Shape 177"/>
          <p:cNvSpPr txBox="1"/>
          <p:nvPr/>
        </p:nvSpPr>
        <p:spPr>
          <a:xfrm>
            <a:off x="27076" y="282657"/>
            <a:ext cx="4729595" cy="369332"/>
          </a:xfrm>
          <a:prstGeom prst="rect">
            <a:avLst/>
          </a:prstGeom>
          <a:noFill/>
          <a:ln>
            <a:noFill/>
          </a:ln>
        </p:spPr>
        <p:txBody>
          <a:bodyPr wrap="square" lIns="91425" tIns="45700" rIns="91425" bIns="45700" anchor="t" anchorCtr="0">
            <a:noAutofit/>
          </a:bodyPr>
          <a:lstStyle/>
          <a:p>
            <a:pPr defTabSz="914400"/>
            <a:r>
              <a:rPr lang="en-US" kern="0">
                <a:solidFill>
                  <a:srgbClr val="FFFFFF"/>
                </a:solidFill>
                <a:latin typeface="Calibri"/>
                <a:ea typeface="Calibri"/>
                <a:cs typeface="Calibri"/>
                <a:sym typeface="Calibri"/>
              </a:rPr>
              <a:t>   E L   N U E V O  D I R E C C I O N A M I E N T O</a:t>
            </a:r>
          </a:p>
        </p:txBody>
      </p:sp>
      <p:sp>
        <p:nvSpPr>
          <p:cNvPr id="178" name="Shape 178"/>
          <p:cNvSpPr txBox="1">
            <a:spLocks noGrp="1"/>
          </p:cNvSpPr>
          <p:nvPr>
            <p:ph type="body" idx="1"/>
          </p:nvPr>
        </p:nvSpPr>
        <p:spPr>
          <a:xfrm>
            <a:off x="27075" y="1453981"/>
            <a:ext cx="8312884" cy="1475475"/>
          </a:xfrm>
          <a:prstGeom prst="rect">
            <a:avLst/>
          </a:prstGeom>
          <a:noFill/>
          <a:ln>
            <a:noFill/>
          </a:ln>
          <a:effectLst>
            <a:outerShdw blurRad="50800" dist="38100" dir="2700000" algn="tl" rotWithShape="0">
              <a:srgbClr val="000000">
                <a:alpha val="40000"/>
              </a:srgbClr>
            </a:outerShdw>
          </a:effectLst>
        </p:spPr>
        <p:txBody>
          <a:bodyPr wrap="square" lIns="0" tIns="45700" rIns="0" bIns="45700" anchor="t" anchorCtr="0">
            <a:noAutofit/>
          </a:bodyPr>
          <a:lstStyle/>
          <a:p>
            <a:pPr marL="201168" marR="0" lvl="1" indent="-114300" algn="l" rtl="0">
              <a:lnSpc>
                <a:spcPct val="90000"/>
              </a:lnSpc>
              <a:spcBef>
                <a:spcPts val="0"/>
              </a:spcBef>
              <a:spcAft>
                <a:spcPts val="0"/>
              </a:spcAft>
              <a:buClr>
                <a:schemeClr val="accent1"/>
              </a:buClr>
              <a:buSzPts val="1800"/>
              <a:buFont typeface="Calibri"/>
              <a:buNone/>
            </a:pPr>
            <a:r>
              <a:rPr lang="en-US" sz="1800" b="1" i="0" u="none" strike="noStrike" cap="none">
                <a:solidFill>
                  <a:srgbClr val="00B0F0"/>
                </a:solidFill>
                <a:latin typeface="Calibri"/>
                <a:ea typeface="Calibri"/>
                <a:cs typeface="Calibri"/>
                <a:sym typeface="Calibri"/>
              </a:rPr>
              <a:t>DORMITORIOS ESTUDIANTILES </a:t>
            </a:r>
            <a:r>
              <a:rPr lang="en-US" sz="1400" b="1" i="0" u="none" strike="noStrike" cap="none">
                <a:solidFill>
                  <a:schemeClr val="lt1"/>
                </a:solidFill>
                <a:latin typeface="Calibri"/>
                <a:ea typeface="Calibri"/>
                <a:cs typeface="Calibri"/>
                <a:sym typeface="Calibri"/>
              </a:rPr>
              <a:t>|  2 DORMITORIOS 12 PAX  | TOTALMENTE EQUIPADAS | CHIMENEA| FOGON PARA PARRILLADAS | LAGO SAN PABLO | ALIANZAS DE SERVICIO | AMBIENTE Y DECORACIÓN CÁLIDOS Y TRADICIONALES |JUEGOS INFANTILES </a:t>
            </a:r>
          </a:p>
          <a:p>
            <a:pPr marL="201168" marR="0" lvl="1" indent="-76200" algn="l" rtl="0">
              <a:lnSpc>
                <a:spcPct val="90000"/>
              </a:lnSpc>
              <a:spcBef>
                <a:spcPts val="600"/>
              </a:spcBef>
              <a:spcAft>
                <a:spcPts val="0"/>
              </a:spcAft>
              <a:buClr>
                <a:schemeClr val="accent1"/>
              </a:buClr>
              <a:buSzPts val="1200"/>
              <a:buFont typeface="Calibri"/>
              <a:buNone/>
            </a:pPr>
            <a:r>
              <a:rPr lang="en-US" sz="1200" b="0" i="0" u="none" strike="noStrike" cap="none">
                <a:solidFill>
                  <a:srgbClr val="3F3F3F"/>
                </a:solidFill>
                <a:latin typeface="Calibri"/>
                <a:ea typeface="Calibri"/>
                <a:cs typeface="Calibri"/>
                <a:sym typeface="Calibri"/>
              </a:rPr>
              <a:t>1</a:t>
            </a:r>
          </a:p>
        </p:txBody>
      </p:sp>
      <p:pic>
        <p:nvPicPr>
          <p:cNvPr id="179" name="Shape 1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10982" y="300854"/>
            <a:ext cx="1341143" cy="2013728"/>
          </a:xfrm>
          <a:prstGeom prst="rect">
            <a:avLst/>
          </a:prstGeom>
          <a:noFill/>
          <a:ln>
            <a:noFill/>
          </a:ln>
        </p:spPr>
      </p:pic>
      <p:pic>
        <p:nvPicPr>
          <p:cNvPr id="180" name="Shape 18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610979" y="-112123"/>
            <a:ext cx="1341143" cy="1002847"/>
          </a:xfrm>
          <a:prstGeom prst="rect">
            <a:avLst/>
          </a:prstGeom>
          <a:noFill/>
          <a:ln>
            <a:noFill/>
          </a:ln>
        </p:spPr>
      </p:pic>
    </p:spTree>
    <p:extLst>
      <p:ext uri="{BB962C8B-B14F-4D97-AF65-F5344CB8AC3E}">
        <p14:creationId xmlns:p14="http://schemas.microsoft.com/office/powerpoint/2010/main" val="3814821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74416" y="-2"/>
            <a:ext cx="7502826" cy="6252355"/>
          </a:xfrm>
          <a:prstGeom prst="rect">
            <a:avLst/>
          </a:prstGeom>
          <a:noFill/>
          <a:ln>
            <a:noFill/>
          </a:ln>
        </p:spPr>
      </p:pic>
      <p:pic>
        <p:nvPicPr>
          <p:cNvPr id="187" name="Shape 1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 y="-1"/>
            <a:ext cx="6252355" cy="6252355"/>
          </a:xfrm>
          <a:prstGeom prst="rect">
            <a:avLst/>
          </a:prstGeom>
          <a:noFill/>
          <a:ln>
            <a:noFill/>
          </a:ln>
        </p:spPr>
      </p:pic>
      <p:sp>
        <p:nvSpPr>
          <p:cNvPr id="188" name="Shape 188"/>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38</a:t>
            </a:fld>
            <a:endParaRPr lang="en-US" sz="1050">
              <a:solidFill>
                <a:srgbClr val="FFFFFF"/>
              </a:solidFill>
              <a:latin typeface="Calibri"/>
              <a:ea typeface="Calibri"/>
              <a:cs typeface="Calibri"/>
              <a:sym typeface="Calibri"/>
            </a:endParaRPr>
          </a:p>
        </p:txBody>
      </p:sp>
      <p:cxnSp>
        <p:nvCxnSpPr>
          <p:cNvPr id="189" name="Shape 189"/>
          <p:cNvCxnSpPr/>
          <p:nvPr/>
        </p:nvCxnSpPr>
        <p:spPr>
          <a:xfrm>
            <a:off x="154853" y="6627123"/>
            <a:ext cx="9203636" cy="0"/>
          </a:xfrm>
          <a:prstGeom prst="straightConnector1">
            <a:avLst/>
          </a:prstGeom>
          <a:noFill/>
          <a:ln w="15875" cap="flat" cmpd="sng">
            <a:solidFill>
              <a:schemeClr val="lt1"/>
            </a:solidFill>
            <a:prstDash val="solid"/>
            <a:round/>
            <a:headEnd type="none" w="med" len="med"/>
            <a:tailEnd type="none" w="med" len="med"/>
          </a:ln>
        </p:spPr>
      </p:cxnSp>
      <p:sp>
        <p:nvSpPr>
          <p:cNvPr id="190" name="Shape 190"/>
          <p:cNvSpPr/>
          <p:nvPr/>
        </p:nvSpPr>
        <p:spPr>
          <a:xfrm>
            <a:off x="2535851" y="6561621"/>
            <a:ext cx="6946816" cy="338554"/>
          </a:xfrm>
          <a:prstGeom prst="rect">
            <a:avLst/>
          </a:prstGeom>
          <a:noFill/>
          <a:ln>
            <a:noFill/>
          </a:ln>
        </p:spPr>
        <p:txBody>
          <a:bodyPr wrap="square" lIns="91425" tIns="45700" rIns="91425" bIns="45700" anchor="t" anchorCtr="0">
            <a:noAutofit/>
          </a:bodyPr>
          <a:lstStyle/>
          <a:p>
            <a:pPr defTabSz="914400"/>
            <a:r>
              <a:rPr lang="en-US" sz="1600" kern="0">
                <a:solidFill>
                  <a:srgbClr val="FFFFFF"/>
                </a:solidFill>
                <a:latin typeface="Calibri"/>
                <a:ea typeface="Calibri"/>
                <a:cs typeface="Calibri"/>
                <a:sym typeface="Calibri"/>
              </a:rPr>
              <a:t> </a:t>
            </a:r>
            <a:r>
              <a:rPr lang="en-US" sz="1600" kern="0">
                <a:solidFill>
                  <a:srgbClr val="A4E1F6"/>
                </a:solidFill>
                <a:latin typeface="Calibri"/>
                <a:ea typeface="Calibri"/>
                <a:cs typeface="Calibri"/>
                <a:sym typeface="Calibri"/>
              </a:rPr>
              <a:t>L A  E S C U E L A  D E  L A  V I D A                                            </a:t>
            </a:r>
            <a:r>
              <a:rPr lang="en-US" sz="1200" kern="0">
                <a:solidFill>
                  <a:srgbClr val="CCDDEA"/>
                </a:solidFill>
                <a:latin typeface="Calibri"/>
                <a:ea typeface="Calibri"/>
                <a:cs typeface="Calibri"/>
                <a:sym typeface="Calibri"/>
              </a:rPr>
              <a:t>BED &amp; BREAKFAST | CABAÑAS</a:t>
            </a:r>
            <a:r>
              <a:rPr lang="en-US" sz="1600" kern="0">
                <a:solidFill>
                  <a:srgbClr val="CCDDEA"/>
                </a:solidFill>
                <a:latin typeface="Calibri"/>
                <a:ea typeface="Calibri"/>
                <a:cs typeface="Calibri"/>
                <a:sym typeface="Calibri"/>
              </a:rPr>
              <a:t>   </a:t>
            </a:r>
          </a:p>
        </p:txBody>
      </p:sp>
      <p:sp>
        <p:nvSpPr>
          <p:cNvPr id="191" name="Shape 191"/>
          <p:cNvSpPr txBox="1"/>
          <p:nvPr/>
        </p:nvSpPr>
        <p:spPr>
          <a:xfrm>
            <a:off x="146203" y="6329616"/>
            <a:ext cx="2909848" cy="452674"/>
          </a:xfrm>
          <a:prstGeom prst="rect">
            <a:avLst/>
          </a:prstGeom>
          <a:noFill/>
          <a:ln>
            <a:noFill/>
          </a:ln>
        </p:spPr>
        <p:txBody>
          <a:bodyPr wrap="square" lIns="0" tIns="45700" rIns="0" bIns="45700" anchor="t" anchorCtr="0">
            <a:noAutofit/>
          </a:bodyPr>
          <a:lstStyle/>
          <a:p>
            <a:pPr indent="-127000" defTabSz="914400">
              <a:lnSpc>
                <a:spcPct val="90000"/>
              </a:lnSpc>
              <a:buClr>
                <a:srgbClr val="7F7F7F"/>
              </a:buClr>
              <a:buSzPts val="2000"/>
              <a:buFont typeface="Calibri"/>
              <a:buNone/>
            </a:pPr>
            <a:r>
              <a:rPr lang="en-US" sz="2000" kern="0">
                <a:solidFill>
                  <a:srgbClr val="FFFFFF"/>
                </a:solidFill>
                <a:latin typeface="Calibri"/>
                <a:ea typeface="Calibri"/>
                <a:cs typeface="Calibri"/>
                <a:sym typeface="Calibri"/>
              </a:rPr>
              <a:t>A P F </a:t>
            </a:r>
            <a:r>
              <a:rPr lang="en-US" sz="1600" kern="0">
                <a:solidFill>
                  <a:srgbClr val="FFFFFF"/>
                </a:solidFill>
                <a:latin typeface="Calibri"/>
                <a:ea typeface="Calibri"/>
                <a:cs typeface="Calibri"/>
                <a:sym typeface="Calibri"/>
              </a:rPr>
              <a:t>Colegio Alemán Quito</a:t>
            </a:r>
          </a:p>
        </p:txBody>
      </p:sp>
      <p:sp>
        <p:nvSpPr>
          <p:cNvPr id="192" name="Shape 192"/>
          <p:cNvSpPr txBox="1"/>
          <p:nvPr/>
        </p:nvSpPr>
        <p:spPr>
          <a:xfrm>
            <a:off x="154853" y="6659354"/>
            <a:ext cx="2353899" cy="452674"/>
          </a:xfrm>
          <a:prstGeom prst="rect">
            <a:avLst/>
          </a:prstGeom>
          <a:noFill/>
          <a:ln>
            <a:noFill/>
          </a:ln>
        </p:spPr>
        <p:txBody>
          <a:bodyPr wrap="square" lIns="0" tIns="45700" rIns="0" bIns="45700" anchor="t" anchorCtr="0">
            <a:noAutofit/>
          </a:bodyPr>
          <a:lstStyle/>
          <a:p>
            <a:pPr indent="-50800" defTabSz="914400">
              <a:lnSpc>
                <a:spcPct val="90000"/>
              </a:lnSpc>
              <a:buClr>
                <a:srgbClr val="7F7F7F"/>
              </a:buClr>
              <a:buSzPts val="800"/>
              <a:buFont typeface="Calibri"/>
              <a:buNone/>
            </a:pPr>
            <a:r>
              <a:rPr lang="en-US" sz="800" kern="0">
                <a:solidFill>
                  <a:srgbClr val="FFFFFF"/>
                </a:solidFill>
                <a:latin typeface="Calibri"/>
                <a:ea typeface="Calibri"/>
                <a:cs typeface="Calibri"/>
                <a:sym typeface="Calibri"/>
              </a:rPr>
              <a:t>V I S I O N  &amp;  E S T R A T E G I A </a:t>
            </a:r>
          </a:p>
        </p:txBody>
      </p:sp>
      <p:sp>
        <p:nvSpPr>
          <p:cNvPr id="193" name="Shape 193"/>
          <p:cNvSpPr txBox="1">
            <a:spLocks noGrp="1"/>
          </p:cNvSpPr>
          <p:nvPr>
            <p:ph type="title"/>
          </p:nvPr>
        </p:nvSpPr>
        <p:spPr>
          <a:xfrm>
            <a:off x="351908" y="4749931"/>
            <a:ext cx="11537153" cy="1450757"/>
          </a:xfrm>
          <a:prstGeom prst="rect">
            <a:avLst/>
          </a:prstGeom>
          <a:noFill/>
          <a:ln>
            <a:noFill/>
          </a:ln>
          <a:effectLst>
            <a:outerShdw blurRad="50800" dist="38100" dir="2700000" algn="tl" rotWithShape="0">
              <a:srgbClr val="000000">
                <a:alpha val="40000"/>
              </a:srgbClr>
            </a:outerShdw>
          </a:effectLst>
        </p:spPr>
        <p:txBody>
          <a:bodyPr wrap="square" lIns="91425" tIns="45700" rIns="91425" bIns="45700" anchor="b" anchorCtr="0">
            <a:noAutofit/>
          </a:bodyPr>
          <a:lstStyle/>
          <a:p>
            <a:pPr marL="0" marR="0" lvl="0" indent="-304800" algn="l" rtl="0">
              <a:lnSpc>
                <a:spcPct val="85000"/>
              </a:lnSpc>
              <a:spcBef>
                <a:spcPts val="0"/>
              </a:spcBef>
              <a:buClr>
                <a:srgbClr val="FFC000"/>
              </a:buClr>
              <a:buSzPts val="4800"/>
              <a:buFont typeface="Calibri"/>
              <a:buNone/>
            </a:pPr>
            <a:r>
              <a:rPr lang="en-US" sz="4800" b="0" i="0" u="none" strike="noStrike" cap="none">
                <a:solidFill>
                  <a:srgbClr val="FFC000"/>
                </a:solidFill>
                <a:latin typeface="Calibri"/>
                <a:ea typeface="Calibri"/>
                <a:cs typeface="Calibri"/>
                <a:sym typeface="Calibri"/>
              </a:rPr>
              <a:t>A m b i e n t e  J o v e n </a:t>
            </a:r>
            <a:r>
              <a:rPr lang="en-US" sz="4800" b="0" i="0" u="none" strike="noStrike" cap="none">
                <a:solidFill>
                  <a:schemeClr val="lt1"/>
                </a:solidFill>
                <a:latin typeface="Calibri"/>
                <a:ea typeface="Calibri"/>
                <a:cs typeface="Calibri"/>
                <a:sym typeface="Calibri"/>
              </a:rPr>
              <a:t> y  </a:t>
            </a:r>
            <a:r>
              <a:rPr lang="en-US" sz="4800" b="0" i="0" u="none" strike="noStrike" cap="none">
                <a:solidFill>
                  <a:srgbClr val="00B0F0"/>
                </a:solidFill>
                <a:latin typeface="Calibri"/>
                <a:ea typeface="Calibri"/>
                <a:cs typeface="Calibri"/>
                <a:sym typeface="Calibri"/>
              </a:rPr>
              <a:t>A l e g r e</a:t>
            </a:r>
          </a:p>
        </p:txBody>
      </p:sp>
      <p:sp>
        <p:nvSpPr>
          <p:cNvPr id="194" name="Shape 194"/>
          <p:cNvSpPr/>
          <p:nvPr/>
        </p:nvSpPr>
        <p:spPr>
          <a:xfrm>
            <a:off x="-1" y="300854"/>
            <a:ext cx="6252355" cy="357390"/>
          </a:xfrm>
          <a:prstGeom prst="rect">
            <a:avLst/>
          </a:prstGeom>
          <a:solidFill>
            <a:schemeClr val="accent3"/>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195" name="Shape 195"/>
          <p:cNvSpPr txBox="1"/>
          <p:nvPr/>
        </p:nvSpPr>
        <p:spPr>
          <a:xfrm>
            <a:off x="27076" y="282657"/>
            <a:ext cx="4729595" cy="369332"/>
          </a:xfrm>
          <a:prstGeom prst="rect">
            <a:avLst/>
          </a:prstGeom>
          <a:noFill/>
          <a:ln>
            <a:noFill/>
          </a:ln>
        </p:spPr>
        <p:txBody>
          <a:bodyPr wrap="square" lIns="91425" tIns="45700" rIns="91425" bIns="45700" anchor="t" anchorCtr="0">
            <a:noAutofit/>
          </a:bodyPr>
          <a:lstStyle/>
          <a:p>
            <a:pPr defTabSz="914400"/>
            <a:r>
              <a:rPr lang="en-US" kern="0">
                <a:solidFill>
                  <a:srgbClr val="FFFFFF"/>
                </a:solidFill>
                <a:latin typeface="Calibri"/>
                <a:ea typeface="Calibri"/>
                <a:cs typeface="Calibri"/>
                <a:sym typeface="Calibri"/>
              </a:rPr>
              <a:t>   E L   N U E V O  D I R E C C I O N A M I E N T O</a:t>
            </a:r>
          </a:p>
        </p:txBody>
      </p:sp>
      <p:pic>
        <p:nvPicPr>
          <p:cNvPr id="196" name="Shape 19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610979" y="-112123"/>
            <a:ext cx="1341143" cy="1002847"/>
          </a:xfrm>
          <a:prstGeom prst="rect">
            <a:avLst/>
          </a:prstGeom>
          <a:noFill/>
          <a:ln>
            <a:noFill/>
          </a:ln>
        </p:spPr>
      </p:pic>
      <p:sp>
        <p:nvSpPr>
          <p:cNvPr id="197" name="Shape 197"/>
          <p:cNvSpPr txBox="1"/>
          <p:nvPr/>
        </p:nvSpPr>
        <p:spPr>
          <a:xfrm>
            <a:off x="2375696" y="133956"/>
            <a:ext cx="11537153" cy="1450757"/>
          </a:xfrm>
          <a:prstGeom prst="rect">
            <a:avLst/>
          </a:prstGeom>
          <a:noFill/>
          <a:ln>
            <a:noFill/>
          </a:ln>
          <a:effectLst>
            <a:outerShdw blurRad="50800" dist="38100" dir="2700000" algn="tl" rotWithShape="0">
              <a:srgbClr val="000000">
                <a:alpha val="40000"/>
              </a:srgbClr>
            </a:outerShdw>
          </a:effectLst>
        </p:spPr>
        <p:txBody>
          <a:bodyPr wrap="square" lIns="91425" tIns="45700" rIns="91425" bIns="45700" anchor="b" anchorCtr="0">
            <a:noAutofit/>
          </a:bodyPr>
          <a:lstStyle/>
          <a:p>
            <a:pPr indent="-254000" defTabSz="914400">
              <a:lnSpc>
                <a:spcPct val="85000"/>
              </a:lnSpc>
              <a:buClr>
                <a:srgbClr val="FF0000"/>
              </a:buClr>
              <a:buSzPts val="4000"/>
              <a:buFont typeface="Calibri"/>
              <a:buNone/>
            </a:pPr>
            <a:r>
              <a:rPr lang="en-US" sz="4000" kern="0">
                <a:solidFill>
                  <a:srgbClr val="FF0000"/>
                </a:solidFill>
                <a:latin typeface="Calibri"/>
                <a:ea typeface="Calibri"/>
                <a:cs typeface="Calibri"/>
                <a:sym typeface="Calibri"/>
              </a:rPr>
              <a:t>D o r m i t o r i o s  </a:t>
            </a:r>
            <a:r>
              <a:rPr lang="en-US" sz="4000" kern="0">
                <a:solidFill>
                  <a:srgbClr val="FFFFFF"/>
                </a:solidFill>
                <a:latin typeface="Calibri"/>
                <a:ea typeface="Calibri"/>
                <a:cs typeface="Calibri"/>
                <a:sym typeface="Calibri"/>
              </a:rPr>
              <a:t>|</a:t>
            </a:r>
            <a:r>
              <a:rPr lang="en-US" sz="4000" kern="0">
                <a:solidFill>
                  <a:srgbClr val="FF0000"/>
                </a:solidFill>
                <a:latin typeface="Calibri"/>
                <a:ea typeface="Calibri"/>
                <a:cs typeface="Calibri"/>
                <a:sym typeface="Calibri"/>
              </a:rPr>
              <a:t>  </a:t>
            </a:r>
            <a:r>
              <a:rPr lang="en-US" sz="4000" kern="0">
                <a:solidFill>
                  <a:srgbClr val="FFC000"/>
                </a:solidFill>
                <a:latin typeface="Calibri"/>
                <a:ea typeface="Calibri"/>
                <a:cs typeface="Calibri"/>
                <a:sym typeface="Calibri"/>
              </a:rPr>
              <a:t>C o m e d o r</a:t>
            </a:r>
          </a:p>
        </p:txBody>
      </p:sp>
    </p:spTree>
    <p:extLst>
      <p:ext uri="{BB962C8B-B14F-4D97-AF65-F5344CB8AC3E}">
        <p14:creationId xmlns:p14="http://schemas.microsoft.com/office/powerpoint/2010/main" val="1178325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02"/>
        <p:cNvGrpSpPr/>
        <p:nvPr/>
      </p:nvGrpSpPr>
      <p:grpSpPr>
        <a:xfrm>
          <a:off x="0" y="0"/>
          <a:ext cx="0" cy="0"/>
          <a:chOff x="0" y="0"/>
          <a:chExt cx="0" cy="0"/>
        </a:xfrm>
      </p:grpSpPr>
      <p:sp>
        <p:nvSpPr>
          <p:cNvPr id="203" name="Shape 203"/>
          <p:cNvSpPr/>
          <p:nvPr/>
        </p:nvSpPr>
        <p:spPr>
          <a:xfrm>
            <a:off x="0" y="287206"/>
            <a:ext cx="12192000" cy="357390"/>
          </a:xfrm>
          <a:prstGeom prst="rect">
            <a:avLst/>
          </a:prstGeom>
          <a:solidFill>
            <a:schemeClr val="accent3"/>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04" name="Shape 204"/>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39</a:t>
            </a:fld>
            <a:endParaRPr lang="en-US" sz="1050">
              <a:solidFill>
                <a:srgbClr val="FFFFFF"/>
              </a:solidFill>
              <a:latin typeface="Calibri"/>
              <a:ea typeface="Calibri"/>
              <a:cs typeface="Calibri"/>
              <a:sym typeface="Calibri"/>
            </a:endParaRPr>
          </a:p>
        </p:txBody>
      </p:sp>
      <p:cxnSp>
        <p:nvCxnSpPr>
          <p:cNvPr id="205" name="Shape 205"/>
          <p:cNvCxnSpPr/>
          <p:nvPr/>
        </p:nvCxnSpPr>
        <p:spPr>
          <a:xfrm>
            <a:off x="154853" y="6627123"/>
            <a:ext cx="9203636" cy="0"/>
          </a:xfrm>
          <a:prstGeom prst="straightConnector1">
            <a:avLst/>
          </a:prstGeom>
          <a:noFill/>
          <a:ln w="15875" cap="flat" cmpd="sng">
            <a:solidFill>
              <a:schemeClr val="lt1"/>
            </a:solidFill>
            <a:prstDash val="solid"/>
            <a:round/>
            <a:headEnd type="none" w="med" len="med"/>
            <a:tailEnd type="none" w="med" len="med"/>
          </a:ln>
        </p:spPr>
      </p:cxnSp>
      <p:sp>
        <p:nvSpPr>
          <p:cNvPr id="206" name="Shape 206"/>
          <p:cNvSpPr txBox="1"/>
          <p:nvPr/>
        </p:nvSpPr>
        <p:spPr>
          <a:xfrm>
            <a:off x="27076" y="282657"/>
            <a:ext cx="6068924" cy="369332"/>
          </a:xfrm>
          <a:prstGeom prst="rect">
            <a:avLst/>
          </a:prstGeom>
          <a:noFill/>
          <a:ln>
            <a:noFill/>
          </a:ln>
        </p:spPr>
        <p:txBody>
          <a:bodyPr wrap="square" lIns="91425" tIns="45700" rIns="91425" bIns="45700" anchor="t" anchorCtr="0">
            <a:noAutofit/>
          </a:bodyPr>
          <a:lstStyle/>
          <a:p>
            <a:pPr defTabSz="914400"/>
            <a:r>
              <a:rPr lang="en-US" kern="0" dirty="0">
                <a:solidFill>
                  <a:srgbClr val="FFFFFF"/>
                </a:solidFill>
                <a:latin typeface="Calibri"/>
                <a:ea typeface="Calibri"/>
                <a:cs typeface="Calibri"/>
                <a:sym typeface="Calibri"/>
              </a:rPr>
              <a:t>   P R E S U P U E S T O  2 0 17-2018</a:t>
            </a:r>
          </a:p>
        </p:txBody>
      </p:sp>
      <p:sp>
        <p:nvSpPr>
          <p:cNvPr id="207" name="Shape 207"/>
          <p:cNvSpPr/>
          <p:nvPr/>
        </p:nvSpPr>
        <p:spPr>
          <a:xfrm>
            <a:off x="2535851" y="6561621"/>
            <a:ext cx="6946816" cy="338554"/>
          </a:xfrm>
          <a:prstGeom prst="rect">
            <a:avLst/>
          </a:prstGeom>
          <a:noFill/>
          <a:ln>
            <a:noFill/>
          </a:ln>
        </p:spPr>
        <p:txBody>
          <a:bodyPr wrap="square" lIns="91425" tIns="45700" rIns="91425" bIns="45700" anchor="t" anchorCtr="0">
            <a:noAutofit/>
          </a:bodyPr>
          <a:lstStyle/>
          <a:p>
            <a:pPr defTabSz="914400"/>
            <a:r>
              <a:rPr lang="en-US" sz="1600" kern="0">
                <a:solidFill>
                  <a:srgbClr val="FFFFFF"/>
                </a:solidFill>
                <a:latin typeface="Calibri"/>
                <a:ea typeface="Calibri"/>
                <a:cs typeface="Calibri"/>
                <a:sym typeface="Calibri"/>
              </a:rPr>
              <a:t> </a:t>
            </a:r>
            <a:r>
              <a:rPr lang="en-US" sz="1600" kern="0">
                <a:solidFill>
                  <a:srgbClr val="A4E1F6"/>
                </a:solidFill>
                <a:latin typeface="Calibri"/>
                <a:ea typeface="Calibri"/>
                <a:cs typeface="Calibri"/>
                <a:sym typeface="Calibri"/>
              </a:rPr>
              <a:t>L A  E S C U E L A  D E  L A  V I D A                                            </a:t>
            </a:r>
            <a:r>
              <a:rPr lang="en-US" sz="1600" kern="0">
                <a:solidFill>
                  <a:srgbClr val="CCDDEA"/>
                </a:solidFill>
                <a:latin typeface="Calibri"/>
                <a:ea typeface="Calibri"/>
                <a:cs typeface="Calibri"/>
                <a:sym typeface="Calibri"/>
              </a:rPr>
              <a:t>   </a:t>
            </a:r>
          </a:p>
        </p:txBody>
      </p:sp>
      <p:sp>
        <p:nvSpPr>
          <p:cNvPr id="208" name="Shape 208"/>
          <p:cNvSpPr txBox="1"/>
          <p:nvPr/>
        </p:nvSpPr>
        <p:spPr>
          <a:xfrm>
            <a:off x="146203" y="6329616"/>
            <a:ext cx="2909848" cy="452674"/>
          </a:xfrm>
          <a:prstGeom prst="rect">
            <a:avLst/>
          </a:prstGeom>
          <a:noFill/>
          <a:ln>
            <a:noFill/>
          </a:ln>
        </p:spPr>
        <p:txBody>
          <a:bodyPr wrap="square" lIns="0" tIns="45700" rIns="0" bIns="45700" anchor="t" anchorCtr="0">
            <a:noAutofit/>
          </a:bodyPr>
          <a:lstStyle/>
          <a:p>
            <a:pPr indent="-127000" defTabSz="914400">
              <a:lnSpc>
                <a:spcPct val="90000"/>
              </a:lnSpc>
              <a:buClr>
                <a:srgbClr val="7F7F7F"/>
              </a:buClr>
              <a:buSzPts val="2000"/>
              <a:buFont typeface="Calibri"/>
              <a:buNone/>
            </a:pPr>
            <a:r>
              <a:rPr lang="en-US" sz="2000" kern="0">
                <a:solidFill>
                  <a:srgbClr val="FFFFFF"/>
                </a:solidFill>
                <a:latin typeface="Calibri"/>
                <a:ea typeface="Calibri"/>
                <a:cs typeface="Calibri"/>
                <a:sym typeface="Calibri"/>
              </a:rPr>
              <a:t>A P F </a:t>
            </a:r>
            <a:r>
              <a:rPr lang="en-US" sz="1600" kern="0">
                <a:solidFill>
                  <a:srgbClr val="FFFFFF"/>
                </a:solidFill>
                <a:latin typeface="Calibri"/>
                <a:ea typeface="Calibri"/>
                <a:cs typeface="Calibri"/>
                <a:sym typeface="Calibri"/>
              </a:rPr>
              <a:t>Colegio Alemán Quito</a:t>
            </a:r>
          </a:p>
        </p:txBody>
      </p:sp>
      <p:sp>
        <p:nvSpPr>
          <p:cNvPr id="209" name="Shape 209"/>
          <p:cNvSpPr txBox="1"/>
          <p:nvPr/>
        </p:nvSpPr>
        <p:spPr>
          <a:xfrm>
            <a:off x="154853" y="6659354"/>
            <a:ext cx="2353899" cy="452674"/>
          </a:xfrm>
          <a:prstGeom prst="rect">
            <a:avLst/>
          </a:prstGeom>
          <a:noFill/>
          <a:ln>
            <a:noFill/>
          </a:ln>
        </p:spPr>
        <p:txBody>
          <a:bodyPr wrap="square" lIns="0" tIns="45700" rIns="0" bIns="45700" anchor="t" anchorCtr="0">
            <a:noAutofit/>
          </a:bodyPr>
          <a:lstStyle/>
          <a:p>
            <a:pPr indent="-50800" defTabSz="914400">
              <a:lnSpc>
                <a:spcPct val="90000"/>
              </a:lnSpc>
              <a:buClr>
                <a:srgbClr val="7F7F7F"/>
              </a:buClr>
              <a:buSzPts val="800"/>
              <a:buFont typeface="Calibri"/>
              <a:buNone/>
            </a:pPr>
            <a:r>
              <a:rPr lang="en-US" sz="800" kern="0">
                <a:solidFill>
                  <a:srgbClr val="FFFFFF"/>
                </a:solidFill>
                <a:latin typeface="Calibri"/>
                <a:ea typeface="Calibri"/>
                <a:cs typeface="Calibri"/>
                <a:sym typeface="Calibri"/>
              </a:rPr>
              <a:t>V I S I O N  &amp;  E S T R A T E G I A </a:t>
            </a:r>
          </a:p>
        </p:txBody>
      </p:sp>
      <p:sp>
        <p:nvSpPr>
          <p:cNvPr id="210" name="Shape 210"/>
          <p:cNvSpPr txBox="1"/>
          <p:nvPr/>
        </p:nvSpPr>
        <p:spPr>
          <a:xfrm>
            <a:off x="3396678" y="1270592"/>
            <a:ext cx="8201712" cy="369332"/>
          </a:xfrm>
          <a:prstGeom prst="rect">
            <a:avLst/>
          </a:prstGeom>
          <a:noFill/>
          <a:ln>
            <a:noFill/>
          </a:ln>
        </p:spPr>
        <p:txBody>
          <a:bodyPr wrap="square" lIns="91425" tIns="45700" rIns="91425" bIns="45700" anchor="t" anchorCtr="0">
            <a:noAutofit/>
          </a:bodyPr>
          <a:lstStyle/>
          <a:p>
            <a:pPr defTabSz="914400"/>
            <a:r>
              <a:rPr lang="en-US" kern="0" dirty="0">
                <a:solidFill>
                  <a:srgbClr val="000000"/>
                </a:solidFill>
                <a:latin typeface="Calibri"/>
                <a:ea typeface="Calibri"/>
                <a:cs typeface="Calibri"/>
                <a:sym typeface="Calibri"/>
              </a:rPr>
              <a:t>CRONOGRAMA DISEÑOS FALTANTES </a:t>
            </a:r>
            <a:r>
              <a:rPr lang="en-US" kern="0" dirty="0">
                <a:solidFill>
                  <a:srgbClr val="00B0F0"/>
                </a:solidFill>
                <a:latin typeface="Calibri"/>
                <a:ea typeface="Calibri"/>
                <a:cs typeface="Calibri"/>
                <a:sym typeface="Calibri"/>
              </a:rPr>
              <a:t>VERANO 2018</a:t>
            </a:r>
          </a:p>
        </p:txBody>
      </p:sp>
      <p:sp>
        <p:nvSpPr>
          <p:cNvPr id="211" name="Shape 211"/>
          <p:cNvSpPr txBox="1"/>
          <p:nvPr/>
        </p:nvSpPr>
        <p:spPr>
          <a:xfrm>
            <a:off x="3069201" y="3448391"/>
            <a:ext cx="636104" cy="215444"/>
          </a:xfrm>
          <a:prstGeom prst="rect">
            <a:avLst/>
          </a:prstGeom>
          <a:noFill/>
          <a:ln>
            <a:noFill/>
          </a:ln>
        </p:spPr>
        <p:txBody>
          <a:bodyPr wrap="square" lIns="91425" tIns="45700" rIns="91425" bIns="45700" anchor="t" anchorCtr="0">
            <a:noAutofit/>
          </a:bodyPr>
          <a:lstStyle/>
          <a:p>
            <a:pPr defTabSz="914400"/>
            <a:r>
              <a:rPr lang="en-US" sz="800" kern="0">
                <a:solidFill>
                  <a:srgbClr val="FFFFFF"/>
                </a:solidFill>
                <a:latin typeface="Calibri"/>
                <a:ea typeface="Calibri"/>
                <a:cs typeface="Calibri"/>
                <a:sym typeface="Calibri"/>
              </a:rPr>
              <a:t>450,00</a:t>
            </a:r>
          </a:p>
        </p:txBody>
      </p:sp>
      <p:sp>
        <p:nvSpPr>
          <p:cNvPr id="212" name="Shape 212"/>
          <p:cNvSpPr txBox="1"/>
          <p:nvPr/>
        </p:nvSpPr>
        <p:spPr>
          <a:xfrm>
            <a:off x="2989691" y="3663835"/>
            <a:ext cx="636104" cy="215444"/>
          </a:xfrm>
          <a:prstGeom prst="rect">
            <a:avLst/>
          </a:prstGeom>
          <a:noFill/>
          <a:ln>
            <a:noFill/>
          </a:ln>
        </p:spPr>
        <p:txBody>
          <a:bodyPr wrap="square" lIns="91425" tIns="45700" rIns="91425" bIns="45700" anchor="t" anchorCtr="0">
            <a:noAutofit/>
          </a:bodyPr>
          <a:lstStyle/>
          <a:p>
            <a:pPr defTabSz="914400"/>
            <a:r>
              <a:rPr lang="en-US" sz="800" kern="0">
                <a:solidFill>
                  <a:srgbClr val="FFFFFF"/>
                </a:solidFill>
                <a:latin typeface="Calibri"/>
                <a:ea typeface="Calibri"/>
                <a:cs typeface="Calibri"/>
                <a:sym typeface="Calibri"/>
              </a:rPr>
              <a:t>1.500,00</a:t>
            </a:r>
          </a:p>
        </p:txBody>
      </p:sp>
      <p:sp>
        <p:nvSpPr>
          <p:cNvPr id="213" name="Shape 213"/>
          <p:cNvSpPr/>
          <p:nvPr/>
        </p:nvSpPr>
        <p:spPr>
          <a:xfrm>
            <a:off x="841716" y="3326947"/>
            <a:ext cx="10508567" cy="121444"/>
          </a:xfrm>
          <a:prstGeom prst="rightArrow">
            <a:avLst>
              <a:gd name="adj1" fmla="val 50000"/>
              <a:gd name="adj2" fmla="val 50000"/>
            </a:avLst>
          </a:prstGeom>
          <a:solidFill>
            <a:srgbClr val="3F3F3F">
              <a:alpha val="37647"/>
            </a:srgbClr>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14" name="Shape 214"/>
          <p:cNvSpPr txBox="1"/>
          <p:nvPr/>
        </p:nvSpPr>
        <p:spPr>
          <a:xfrm>
            <a:off x="1365150" y="3051763"/>
            <a:ext cx="1200550" cy="369332"/>
          </a:xfrm>
          <a:prstGeom prst="rect">
            <a:avLst/>
          </a:prstGeom>
          <a:noFill/>
          <a:ln>
            <a:noFill/>
          </a:ln>
        </p:spPr>
        <p:txBody>
          <a:bodyPr wrap="square" lIns="91425" tIns="45700" rIns="91425" bIns="45700" anchor="t" anchorCtr="0">
            <a:noAutofit/>
          </a:bodyPr>
          <a:lstStyle/>
          <a:p>
            <a:pPr defTabSz="914400"/>
            <a:r>
              <a:rPr lang="en-US" kern="0">
                <a:solidFill>
                  <a:srgbClr val="000000"/>
                </a:solidFill>
                <a:latin typeface="Calibri"/>
                <a:ea typeface="Calibri"/>
                <a:cs typeface="Calibri"/>
                <a:sym typeface="Calibri"/>
              </a:rPr>
              <a:t>JUNIO </a:t>
            </a:r>
          </a:p>
        </p:txBody>
      </p:sp>
      <p:cxnSp>
        <p:nvCxnSpPr>
          <p:cNvPr id="215" name="Shape 215"/>
          <p:cNvCxnSpPr/>
          <p:nvPr/>
        </p:nvCxnSpPr>
        <p:spPr>
          <a:xfrm>
            <a:off x="841802" y="3250077"/>
            <a:ext cx="0" cy="285591"/>
          </a:xfrm>
          <a:prstGeom prst="straightConnector1">
            <a:avLst/>
          </a:prstGeom>
          <a:noFill/>
          <a:ln w="38100" cap="flat" cmpd="sng">
            <a:solidFill>
              <a:srgbClr val="FF0000"/>
            </a:solidFill>
            <a:prstDash val="solid"/>
            <a:round/>
            <a:headEnd type="none" w="med" len="med"/>
            <a:tailEnd type="none" w="med" len="med"/>
          </a:ln>
        </p:spPr>
      </p:cxnSp>
      <p:cxnSp>
        <p:nvCxnSpPr>
          <p:cNvPr id="216" name="Shape 216"/>
          <p:cNvCxnSpPr/>
          <p:nvPr/>
        </p:nvCxnSpPr>
        <p:spPr>
          <a:xfrm>
            <a:off x="2880038" y="3254478"/>
            <a:ext cx="0" cy="285591"/>
          </a:xfrm>
          <a:prstGeom prst="straightConnector1">
            <a:avLst/>
          </a:prstGeom>
          <a:noFill/>
          <a:ln w="38100" cap="flat" cmpd="sng">
            <a:solidFill>
              <a:srgbClr val="FF0000"/>
            </a:solidFill>
            <a:prstDash val="solid"/>
            <a:round/>
            <a:headEnd type="none" w="med" len="med"/>
            <a:tailEnd type="none" w="med" len="med"/>
          </a:ln>
        </p:spPr>
      </p:cxnSp>
      <p:cxnSp>
        <p:nvCxnSpPr>
          <p:cNvPr id="217" name="Shape 217"/>
          <p:cNvCxnSpPr/>
          <p:nvPr/>
        </p:nvCxnSpPr>
        <p:spPr>
          <a:xfrm>
            <a:off x="4739304" y="3244873"/>
            <a:ext cx="0" cy="285591"/>
          </a:xfrm>
          <a:prstGeom prst="straightConnector1">
            <a:avLst/>
          </a:prstGeom>
          <a:noFill/>
          <a:ln w="38100" cap="flat" cmpd="sng">
            <a:solidFill>
              <a:srgbClr val="FF0000"/>
            </a:solidFill>
            <a:prstDash val="solid"/>
            <a:round/>
            <a:headEnd type="none" w="med" len="med"/>
            <a:tailEnd type="none" w="med" len="med"/>
          </a:ln>
        </p:spPr>
      </p:cxnSp>
      <p:cxnSp>
        <p:nvCxnSpPr>
          <p:cNvPr id="218" name="Shape 218"/>
          <p:cNvCxnSpPr/>
          <p:nvPr/>
        </p:nvCxnSpPr>
        <p:spPr>
          <a:xfrm>
            <a:off x="6797872" y="3278299"/>
            <a:ext cx="0" cy="285591"/>
          </a:xfrm>
          <a:prstGeom prst="straightConnector1">
            <a:avLst/>
          </a:prstGeom>
          <a:noFill/>
          <a:ln w="38100" cap="flat" cmpd="sng">
            <a:solidFill>
              <a:srgbClr val="FF0000"/>
            </a:solidFill>
            <a:prstDash val="solid"/>
            <a:round/>
            <a:headEnd type="none" w="med" len="med"/>
            <a:tailEnd type="none" w="med" len="med"/>
          </a:ln>
        </p:spPr>
      </p:cxnSp>
      <p:cxnSp>
        <p:nvCxnSpPr>
          <p:cNvPr id="219" name="Shape 219"/>
          <p:cNvCxnSpPr/>
          <p:nvPr/>
        </p:nvCxnSpPr>
        <p:spPr>
          <a:xfrm>
            <a:off x="8899764" y="3184151"/>
            <a:ext cx="0" cy="285591"/>
          </a:xfrm>
          <a:prstGeom prst="straightConnector1">
            <a:avLst/>
          </a:prstGeom>
          <a:noFill/>
          <a:ln w="38100" cap="flat" cmpd="sng">
            <a:solidFill>
              <a:srgbClr val="FF0000"/>
            </a:solidFill>
            <a:prstDash val="solid"/>
            <a:round/>
            <a:headEnd type="none" w="med" len="med"/>
            <a:tailEnd type="none" w="med" len="med"/>
          </a:ln>
        </p:spPr>
      </p:cxnSp>
      <p:sp>
        <p:nvSpPr>
          <p:cNvPr id="220" name="Shape 220"/>
          <p:cNvSpPr txBox="1"/>
          <p:nvPr/>
        </p:nvSpPr>
        <p:spPr>
          <a:xfrm>
            <a:off x="3532278" y="3040387"/>
            <a:ext cx="1200550" cy="369332"/>
          </a:xfrm>
          <a:prstGeom prst="rect">
            <a:avLst/>
          </a:prstGeom>
          <a:noFill/>
          <a:ln>
            <a:noFill/>
          </a:ln>
        </p:spPr>
        <p:txBody>
          <a:bodyPr wrap="square" lIns="91425" tIns="45700" rIns="91425" bIns="45700" anchor="t" anchorCtr="0">
            <a:noAutofit/>
          </a:bodyPr>
          <a:lstStyle/>
          <a:p>
            <a:pPr defTabSz="914400"/>
            <a:r>
              <a:rPr lang="en-US" kern="0">
                <a:solidFill>
                  <a:srgbClr val="000000"/>
                </a:solidFill>
                <a:latin typeface="Calibri"/>
                <a:ea typeface="Calibri"/>
                <a:cs typeface="Calibri"/>
                <a:sym typeface="Calibri"/>
              </a:rPr>
              <a:t>JULIO</a:t>
            </a:r>
          </a:p>
        </p:txBody>
      </p:sp>
      <p:sp>
        <p:nvSpPr>
          <p:cNvPr id="221" name="Shape 221"/>
          <p:cNvSpPr txBox="1"/>
          <p:nvPr/>
        </p:nvSpPr>
        <p:spPr>
          <a:xfrm>
            <a:off x="5617046" y="3042659"/>
            <a:ext cx="1034000" cy="369332"/>
          </a:xfrm>
          <a:prstGeom prst="rect">
            <a:avLst/>
          </a:prstGeom>
          <a:noFill/>
          <a:ln>
            <a:noFill/>
          </a:ln>
        </p:spPr>
        <p:txBody>
          <a:bodyPr wrap="square" lIns="91425" tIns="45700" rIns="91425" bIns="45700" anchor="t" anchorCtr="0">
            <a:noAutofit/>
          </a:bodyPr>
          <a:lstStyle/>
          <a:p>
            <a:pPr defTabSz="914400"/>
            <a:r>
              <a:rPr lang="en-US" kern="0">
                <a:solidFill>
                  <a:srgbClr val="000000"/>
                </a:solidFill>
                <a:latin typeface="Calibri"/>
                <a:ea typeface="Calibri"/>
                <a:cs typeface="Calibri"/>
                <a:sym typeface="Calibri"/>
              </a:rPr>
              <a:t>AGOSTO</a:t>
            </a:r>
          </a:p>
        </p:txBody>
      </p:sp>
      <p:sp>
        <p:nvSpPr>
          <p:cNvPr id="222" name="Shape 222"/>
          <p:cNvSpPr txBox="1"/>
          <p:nvPr/>
        </p:nvSpPr>
        <p:spPr>
          <a:xfrm>
            <a:off x="7535265" y="3044931"/>
            <a:ext cx="1364499" cy="369332"/>
          </a:xfrm>
          <a:prstGeom prst="rect">
            <a:avLst/>
          </a:prstGeom>
          <a:noFill/>
          <a:ln>
            <a:noFill/>
          </a:ln>
        </p:spPr>
        <p:txBody>
          <a:bodyPr wrap="square" lIns="91425" tIns="45700" rIns="91425" bIns="45700" anchor="t" anchorCtr="0">
            <a:noAutofit/>
          </a:bodyPr>
          <a:lstStyle/>
          <a:p>
            <a:pPr defTabSz="914400"/>
            <a:r>
              <a:rPr lang="en-US" kern="0" dirty="0">
                <a:solidFill>
                  <a:srgbClr val="000000"/>
                </a:solidFill>
                <a:latin typeface="Calibri"/>
                <a:ea typeface="Calibri"/>
                <a:cs typeface="Calibri"/>
                <a:sym typeface="Calibri"/>
              </a:rPr>
              <a:t>SEPTIEMBRE</a:t>
            </a:r>
          </a:p>
        </p:txBody>
      </p:sp>
      <p:sp>
        <p:nvSpPr>
          <p:cNvPr id="223" name="Shape 223"/>
          <p:cNvSpPr txBox="1"/>
          <p:nvPr/>
        </p:nvSpPr>
        <p:spPr>
          <a:xfrm>
            <a:off x="10553928" y="3033555"/>
            <a:ext cx="1200550" cy="369332"/>
          </a:xfrm>
          <a:prstGeom prst="rect">
            <a:avLst/>
          </a:prstGeom>
          <a:noFill/>
          <a:ln>
            <a:noFill/>
          </a:ln>
        </p:spPr>
        <p:txBody>
          <a:bodyPr wrap="square" lIns="91425" tIns="45700" rIns="91425" bIns="45700" anchor="t" anchorCtr="0">
            <a:noAutofit/>
          </a:bodyPr>
          <a:lstStyle/>
          <a:p>
            <a:pPr defTabSz="914400"/>
            <a:r>
              <a:rPr lang="en-US" kern="0">
                <a:solidFill>
                  <a:srgbClr val="000000"/>
                </a:solidFill>
                <a:latin typeface="Calibri"/>
                <a:ea typeface="Calibri"/>
                <a:cs typeface="Calibri"/>
                <a:sym typeface="Calibri"/>
              </a:rPr>
              <a:t>2018</a:t>
            </a:r>
          </a:p>
        </p:txBody>
      </p:sp>
      <p:sp>
        <p:nvSpPr>
          <p:cNvPr id="224" name="Shape 224"/>
          <p:cNvSpPr/>
          <p:nvPr/>
        </p:nvSpPr>
        <p:spPr>
          <a:xfrm>
            <a:off x="841716" y="4008047"/>
            <a:ext cx="2038322" cy="248650"/>
          </a:xfrm>
          <a:prstGeom prst="rightArrow">
            <a:avLst>
              <a:gd name="adj1" fmla="val 50000"/>
              <a:gd name="adj2" fmla="val 50000"/>
            </a:avLst>
          </a:prstGeom>
          <a:solidFill>
            <a:srgbClr val="A3D264"/>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25" name="Shape 225"/>
          <p:cNvSpPr/>
          <p:nvPr/>
        </p:nvSpPr>
        <p:spPr>
          <a:xfrm>
            <a:off x="841715" y="4728011"/>
            <a:ext cx="3290837" cy="248650"/>
          </a:xfrm>
          <a:prstGeom prst="rightArrow">
            <a:avLst>
              <a:gd name="adj1" fmla="val 50000"/>
              <a:gd name="adj2" fmla="val 50000"/>
            </a:avLst>
          </a:prstGeom>
          <a:solidFill>
            <a:srgbClr val="A3D264"/>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26" name="Shape 226"/>
          <p:cNvSpPr/>
          <p:nvPr/>
        </p:nvSpPr>
        <p:spPr>
          <a:xfrm>
            <a:off x="4132552" y="5369143"/>
            <a:ext cx="2369977" cy="248650"/>
          </a:xfrm>
          <a:prstGeom prst="rightArrow">
            <a:avLst>
              <a:gd name="adj1" fmla="val 50000"/>
              <a:gd name="adj2" fmla="val 50000"/>
            </a:avLst>
          </a:prstGeom>
          <a:solidFill>
            <a:srgbClr val="A3D264"/>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27" name="Shape 227"/>
          <p:cNvSpPr txBox="1"/>
          <p:nvPr/>
        </p:nvSpPr>
        <p:spPr>
          <a:xfrm>
            <a:off x="4046084" y="5093653"/>
            <a:ext cx="3190283" cy="338554"/>
          </a:xfrm>
          <a:prstGeom prst="rect">
            <a:avLst/>
          </a:prstGeom>
          <a:noFill/>
          <a:ln>
            <a:noFill/>
          </a:ln>
        </p:spPr>
        <p:txBody>
          <a:bodyPr wrap="square" lIns="91425" tIns="45700" rIns="91425" bIns="45700" anchor="t" anchorCtr="0">
            <a:noAutofit/>
          </a:bodyPr>
          <a:lstStyle/>
          <a:p>
            <a:pPr defTabSz="914400"/>
            <a:r>
              <a:rPr lang="en-US" sz="1600" kern="0">
                <a:solidFill>
                  <a:srgbClr val="000000"/>
                </a:solidFill>
                <a:latin typeface="Calibri"/>
                <a:ea typeface="Calibri"/>
                <a:cs typeface="Calibri"/>
                <a:sym typeface="Calibri"/>
              </a:rPr>
              <a:t>ARQUITECTURA CABAÑA 2 </a:t>
            </a:r>
          </a:p>
        </p:txBody>
      </p:sp>
      <p:sp>
        <p:nvSpPr>
          <p:cNvPr id="228" name="Shape 228"/>
          <p:cNvSpPr txBox="1"/>
          <p:nvPr/>
        </p:nvSpPr>
        <p:spPr>
          <a:xfrm>
            <a:off x="747119" y="4530302"/>
            <a:ext cx="2227486" cy="338554"/>
          </a:xfrm>
          <a:prstGeom prst="rect">
            <a:avLst/>
          </a:prstGeom>
          <a:noFill/>
          <a:ln>
            <a:noFill/>
          </a:ln>
        </p:spPr>
        <p:txBody>
          <a:bodyPr wrap="square" lIns="91425" tIns="45700" rIns="91425" bIns="45700" anchor="t" anchorCtr="0">
            <a:noAutofit/>
          </a:bodyPr>
          <a:lstStyle/>
          <a:p>
            <a:pPr defTabSz="914400"/>
            <a:r>
              <a:rPr lang="en-US" sz="1600" kern="0">
                <a:solidFill>
                  <a:srgbClr val="000000"/>
                </a:solidFill>
                <a:latin typeface="Calibri"/>
                <a:ea typeface="Calibri"/>
                <a:cs typeface="Calibri"/>
                <a:sym typeface="Calibri"/>
              </a:rPr>
              <a:t>PLAN MAESTRO  </a:t>
            </a:r>
          </a:p>
        </p:txBody>
      </p:sp>
      <p:sp>
        <p:nvSpPr>
          <p:cNvPr id="229" name="Shape 229"/>
          <p:cNvSpPr/>
          <p:nvPr/>
        </p:nvSpPr>
        <p:spPr>
          <a:xfrm>
            <a:off x="2880037" y="4008047"/>
            <a:ext cx="7244985" cy="248650"/>
          </a:xfrm>
          <a:prstGeom prst="rightArrow">
            <a:avLst>
              <a:gd name="adj1" fmla="val 50000"/>
              <a:gd name="adj2" fmla="val 50000"/>
            </a:avLst>
          </a:prstGeom>
          <a:solidFill>
            <a:srgbClr val="669900"/>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30" name="Shape 230"/>
          <p:cNvSpPr txBox="1"/>
          <p:nvPr/>
        </p:nvSpPr>
        <p:spPr>
          <a:xfrm>
            <a:off x="5317540" y="3618373"/>
            <a:ext cx="4688609" cy="338554"/>
          </a:xfrm>
          <a:prstGeom prst="rect">
            <a:avLst/>
          </a:prstGeom>
          <a:noFill/>
          <a:ln>
            <a:noFill/>
          </a:ln>
        </p:spPr>
        <p:txBody>
          <a:bodyPr wrap="square" lIns="91425" tIns="45700" rIns="91425" bIns="45700" anchor="t" anchorCtr="0">
            <a:noAutofit/>
          </a:bodyPr>
          <a:lstStyle/>
          <a:p>
            <a:pPr defTabSz="914400"/>
            <a:r>
              <a:rPr lang="en-US" sz="1600" kern="0" dirty="0">
                <a:solidFill>
                  <a:srgbClr val="000000"/>
                </a:solidFill>
                <a:latin typeface="Calibri"/>
                <a:ea typeface="Calibri"/>
                <a:cs typeface="Calibri"/>
                <a:sym typeface="Calibri"/>
              </a:rPr>
              <a:t>DISEÑO  DE  INTERIORES  Y  OTROS  ESTUDIOS </a:t>
            </a:r>
          </a:p>
        </p:txBody>
      </p:sp>
      <p:sp>
        <p:nvSpPr>
          <p:cNvPr id="231" name="Shape 231"/>
          <p:cNvSpPr/>
          <p:nvPr/>
        </p:nvSpPr>
        <p:spPr>
          <a:xfrm>
            <a:off x="6507958" y="5379649"/>
            <a:ext cx="3617064" cy="238144"/>
          </a:xfrm>
          <a:prstGeom prst="rightArrow">
            <a:avLst>
              <a:gd name="adj1" fmla="val 50000"/>
              <a:gd name="adj2" fmla="val 50000"/>
            </a:avLst>
          </a:prstGeom>
          <a:solidFill>
            <a:srgbClr val="669900"/>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32" name="Shape 232"/>
          <p:cNvSpPr txBox="1"/>
          <p:nvPr/>
        </p:nvSpPr>
        <p:spPr>
          <a:xfrm>
            <a:off x="6468788" y="5104159"/>
            <a:ext cx="4869017" cy="338554"/>
          </a:xfrm>
          <a:prstGeom prst="rect">
            <a:avLst/>
          </a:prstGeom>
          <a:noFill/>
          <a:ln>
            <a:noFill/>
          </a:ln>
        </p:spPr>
        <p:txBody>
          <a:bodyPr wrap="square" lIns="91425" tIns="45700" rIns="91425" bIns="45700" anchor="t" anchorCtr="0">
            <a:noAutofit/>
          </a:bodyPr>
          <a:lstStyle/>
          <a:p>
            <a:pPr defTabSz="914400"/>
            <a:r>
              <a:rPr lang="en-US" sz="1600" kern="0">
                <a:solidFill>
                  <a:srgbClr val="000000"/>
                </a:solidFill>
                <a:latin typeface="Calibri"/>
                <a:ea typeface="Calibri"/>
                <a:cs typeface="Calibri"/>
                <a:sym typeface="Calibri"/>
              </a:rPr>
              <a:t>DISEÑO DE INTERIORES  CABAÑA 2</a:t>
            </a:r>
          </a:p>
        </p:txBody>
      </p:sp>
      <p:sp>
        <p:nvSpPr>
          <p:cNvPr id="233" name="Shape 233"/>
          <p:cNvSpPr txBox="1"/>
          <p:nvPr/>
        </p:nvSpPr>
        <p:spPr>
          <a:xfrm>
            <a:off x="747118" y="2242465"/>
            <a:ext cx="3178495" cy="523220"/>
          </a:xfrm>
          <a:prstGeom prst="rect">
            <a:avLst/>
          </a:prstGeom>
          <a:noFill/>
          <a:ln>
            <a:noFill/>
          </a:ln>
        </p:spPr>
        <p:txBody>
          <a:bodyPr wrap="square" lIns="91425" tIns="45700" rIns="91425" bIns="45700" anchor="t" anchorCtr="0">
            <a:noAutofit/>
          </a:bodyPr>
          <a:lstStyle/>
          <a:p>
            <a:pPr defTabSz="914400"/>
            <a:r>
              <a:rPr lang="en-US" sz="2800" b="1" kern="0">
                <a:solidFill>
                  <a:srgbClr val="7F7F7F"/>
                </a:solidFill>
                <a:latin typeface="Calibri"/>
                <a:ea typeface="Calibri"/>
                <a:cs typeface="Calibri"/>
                <a:sym typeface="Calibri"/>
              </a:rPr>
              <a:t>2 0 1 7  </a:t>
            </a:r>
          </a:p>
        </p:txBody>
      </p:sp>
      <p:sp>
        <p:nvSpPr>
          <p:cNvPr id="234" name="Shape 234"/>
          <p:cNvSpPr txBox="1"/>
          <p:nvPr/>
        </p:nvSpPr>
        <p:spPr>
          <a:xfrm>
            <a:off x="741859" y="3784040"/>
            <a:ext cx="2227486" cy="338554"/>
          </a:xfrm>
          <a:prstGeom prst="rect">
            <a:avLst/>
          </a:prstGeom>
          <a:noFill/>
          <a:ln>
            <a:noFill/>
          </a:ln>
        </p:spPr>
        <p:txBody>
          <a:bodyPr wrap="square" lIns="91425" tIns="45700" rIns="91425" bIns="45700" anchor="t" anchorCtr="0">
            <a:noAutofit/>
          </a:bodyPr>
          <a:lstStyle/>
          <a:p>
            <a:pPr defTabSz="914400"/>
            <a:r>
              <a:rPr lang="en-US" sz="1600" kern="0">
                <a:solidFill>
                  <a:srgbClr val="000000"/>
                </a:solidFill>
                <a:latin typeface="Calibri"/>
                <a:ea typeface="Calibri"/>
                <a:cs typeface="Calibri"/>
                <a:sym typeface="Calibri"/>
              </a:rPr>
              <a:t>ARQUITECTURA ALB.</a:t>
            </a:r>
          </a:p>
        </p:txBody>
      </p:sp>
      <p:pic>
        <p:nvPicPr>
          <p:cNvPr id="235" name="Shape 2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2583" y="671407"/>
            <a:ext cx="1341438" cy="1000125"/>
          </a:xfrm>
          <a:prstGeom prst="rect">
            <a:avLst/>
          </a:prstGeom>
          <a:noFill/>
          <a:ln>
            <a:noFill/>
          </a:ln>
        </p:spPr>
      </p:pic>
      <p:sp>
        <p:nvSpPr>
          <p:cNvPr id="2" name="Rectángulo 1"/>
          <p:cNvSpPr/>
          <p:nvPr/>
        </p:nvSpPr>
        <p:spPr>
          <a:xfrm>
            <a:off x="9226423" y="2970175"/>
            <a:ext cx="1082348" cy="369332"/>
          </a:xfrm>
          <a:prstGeom prst="rect">
            <a:avLst/>
          </a:prstGeom>
        </p:spPr>
        <p:txBody>
          <a:bodyPr wrap="none">
            <a:spAutoFit/>
          </a:bodyPr>
          <a:lstStyle/>
          <a:p>
            <a:r>
              <a:rPr lang="en-US" kern="0" dirty="0">
                <a:solidFill>
                  <a:srgbClr val="000000"/>
                </a:solidFill>
                <a:latin typeface="Calibri"/>
                <a:ea typeface="Calibri"/>
                <a:cs typeface="Calibri"/>
                <a:sym typeface="Calibri"/>
              </a:rPr>
              <a:t>OCTUBRE</a:t>
            </a:r>
            <a:endParaRPr lang="es-EC" dirty="0"/>
          </a:p>
        </p:txBody>
      </p:sp>
    </p:spTree>
    <p:extLst>
      <p:ext uri="{BB962C8B-B14F-4D97-AF65-F5344CB8AC3E}">
        <p14:creationId xmlns:p14="http://schemas.microsoft.com/office/powerpoint/2010/main" val="326434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4212" y="1803400"/>
            <a:ext cx="10923588" cy="4314065"/>
          </a:xfrm>
        </p:spPr>
        <p:txBody>
          <a:bodyPr>
            <a:normAutofit/>
          </a:bodyPr>
          <a:lstStyle/>
          <a:p>
            <a:pPr marL="342900" indent="-342900">
              <a:buFont typeface="Arial" panose="020B0604020202020204" pitchFamily="34" charset="0"/>
              <a:buChar char="•"/>
            </a:pPr>
            <a:r>
              <a:rPr lang="es-EC" sz="2400" dirty="0">
                <a:solidFill>
                  <a:schemeClr val="tx1"/>
                </a:solidFill>
              </a:rPr>
              <a:t>Reducción significativa de los mensajes de rebote</a:t>
            </a:r>
          </a:p>
          <a:p>
            <a:pPr marL="342900" indent="-342900">
              <a:buFont typeface="Arial" panose="020B0604020202020204" pitchFamily="34" charset="0"/>
              <a:buChar char="•"/>
            </a:pPr>
            <a:r>
              <a:rPr lang="es-EC" sz="2400" dirty="0">
                <a:solidFill>
                  <a:schemeClr val="tx1"/>
                </a:solidFill>
              </a:rPr>
              <a:t>Mensajes de resumen de actividades</a:t>
            </a:r>
          </a:p>
          <a:p>
            <a:pPr marL="342900" indent="-342900">
              <a:buFont typeface="Arial" panose="020B0604020202020204" pitchFamily="34" charset="0"/>
              <a:buChar char="•"/>
            </a:pPr>
            <a:r>
              <a:rPr lang="es-EC" sz="2400" dirty="0">
                <a:solidFill>
                  <a:schemeClr val="tx1"/>
                </a:solidFill>
              </a:rPr>
              <a:t>Se incluyen a los vicepresidentes en el listado de Informativo APF</a:t>
            </a:r>
            <a:endParaRPr lang="es-EC" dirty="0">
              <a:solidFill>
                <a:schemeClr val="tx1"/>
              </a:solidFill>
            </a:endParaRP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2. </a:t>
            </a:r>
            <a:r>
              <a:rPr lang="es-EC" dirty="0" err="1"/>
              <a:t>Whats</a:t>
            </a:r>
            <a:r>
              <a:rPr lang="es-EC" dirty="0"/>
              <a:t> app</a:t>
            </a:r>
          </a:p>
        </p:txBody>
      </p:sp>
    </p:spTree>
    <p:extLst>
      <p:ext uri="{BB962C8B-B14F-4D97-AF65-F5344CB8AC3E}">
        <p14:creationId xmlns:p14="http://schemas.microsoft.com/office/powerpoint/2010/main" val="4290590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41" name="Shape 241"/>
          <p:cNvSpPr/>
          <p:nvPr/>
        </p:nvSpPr>
        <p:spPr>
          <a:xfrm>
            <a:off x="0" y="287206"/>
            <a:ext cx="12192000" cy="357390"/>
          </a:xfrm>
          <a:prstGeom prst="rect">
            <a:avLst/>
          </a:prstGeom>
          <a:solidFill>
            <a:schemeClr val="accent3"/>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242" name="Shape 242"/>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40</a:t>
            </a:fld>
            <a:endParaRPr lang="en-US" sz="1050">
              <a:solidFill>
                <a:srgbClr val="FFFFFF"/>
              </a:solidFill>
              <a:latin typeface="Calibri"/>
              <a:ea typeface="Calibri"/>
              <a:cs typeface="Calibri"/>
              <a:sym typeface="Calibri"/>
            </a:endParaRPr>
          </a:p>
        </p:txBody>
      </p:sp>
      <p:cxnSp>
        <p:nvCxnSpPr>
          <p:cNvPr id="243" name="Shape 243"/>
          <p:cNvCxnSpPr/>
          <p:nvPr/>
        </p:nvCxnSpPr>
        <p:spPr>
          <a:xfrm>
            <a:off x="154853" y="6627123"/>
            <a:ext cx="9203636" cy="0"/>
          </a:xfrm>
          <a:prstGeom prst="straightConnector1">
            <a:avLst/>
          </a:prstGeom>
          <a:noFill/>
          <a:ln w="15875" cap="flat" cmpd="sng">
            <a:solidFill>
              <a:schemeClr val="lt1"/>
            </a:solidFill>
            <a:prstDash val="solid"/>
            <a:round/>
            <a:headEnd type="none" w="med" len="med"/>
            <a:tailEnd type="none" w="med" len="med"/>
          </a:ln>
        </p:spPr>
      </p:cxnSp>
      <p:sp>
        <p:nvSpPr>
          <p:cNvPr id="244" name="Shape 244"/>
          <p:cNvSpPr txBox="1"/>
          <p:nvPr/>
        </p:nvSpPr>
        <p:spPr>
          <a:xfrm>
            <a:off x="27076" y="282657"/>
            <a:ext cx="6068924" cy="369332"/>
          </a:xfrm>
          <a:prstGeom prst="rect">
            <a:avLst/>
          </a:prstGeom>
          <a:noFill/>
          <a:ln>
            <a:noFill/>
          </a:ln>
        </p:spPr>
        <p:txBody>
          <a:bodyPr wrap="square" lIns="91425" tIns="45700" rIns="91425" bIns="45700" anchor="t" anchorCtr="0">
            <a:noAutofit/>
          </a:bodyPr>
          <a:lstStyle/>
          <a:p>
            <a:pPr defTabSz="914400"/>
            <a:r>
              <a:rPr lang="en-US" kern="0">
                <a:solidFill>
                  <a:srgbClr val="FFFFFF"/>
                </a:solidFill>
                <a:latin typeface="Calibri"/>
                <a:ea typeface="Calibri"/>
                <a:cs typeface="Calibri"/>
                <a:sym typeface="Calibri"/>
              </a:rPr>
              <a:t>   P R E S U P U E S T O  2 0 17</a:t>
            </a:r>
          </a:p>
        </p:txBody>
      </p:sp>
      <p:sp>
        <p:nvSpPr>
          <p:cNvPr id="245" name="Shape 245"/>
          <p:cNvSpPr/>
          <p:nvPr/>
        </p:nvSpPr>
        <p:spPr>
          <a:xfrm>
            <a:off x="2535851" y="6561621"/>
            <a:ext cx="6946816" cy="338554"/>
          </a:xfrm>
          <a:prstGeom prst="rect">
            <a:avLst/>
          </a:prstGeom>
          <a:noFill/>
          <a:ln>
            <a:noFill/>
          </a:ln>
        </p:spPr>
        <p:txBody>
          <a:bodyPr wrap="square" lIns="91425" tIns="45700" rIns="91425" bIns="45700" anchor="t" anchorCtr="0">
            <a:noAutofit/>
          </a:bodyPr>
          <a:lstStyle/>
          <a:p>
            <a:pPr defTabSz="914400"/>
            <a:r>
              <a:rPr lang="en-US" sz="1600" kern="0">
                <a:solidFill>
                  <a:srgbClr val="FFFFFF"/>
                </a:solidFill>
                <a:latin typeface="Calibri"/>
                <a:ea typeface="Calibri"/>
                <a:cs typeface="Calibri"/>
                <a:sym typeface="Calibri"/>
              </a:rPr>
              <a:t> </a:t>
            </a:r>
            <a:r>
              <a:rPr lang="en-US" sz="1600" kern="0">
                <a:solidFill>
                  <a:srgbClr val="A4E1F6"/>
                </a:solidFill>
                <a:latin typeface="Calibri"/>
                <a:ea typeface="Calibri"/>
                <a:cs typeface="Calibri"/>
                <a:sym typeface="Calibri"/>
              </a:rPr>
              <a:t>L A  E S C U E L A  D E  L A  V I D A                                            </a:t>
            </a:r>
            <a:r>
              <a:rPr lang="en-US" sz="1600" kern="0">
                <a:solidFill>
                  <a:srgbClr val="CCDDEA"/>
                </a:solidFill>
                <a:latin typeface="Calibri"/>
                <a:ea typeface="Calibri"/>
                <a:cs typeface="Calibri"/>
                <a:sym typeface="Calibri"/>
              </a:rPr>
              <a:t>   </a:t>
            </a:r>
          </a:p>
        </p:txBody>
      </p:sp>
      <p:sp>
        <p:nvSpPr>
          <p:cNvPr id="246" name="Shape 246"/>
          <p:cNvSpPr txBox="1"/>
          <p:nvPr/>
        </p:nvSpPr>
        <p:spPr>
          <a:xfrm>
            <a:off x="146203" y="6329616"/>
            <a:ext cx="2909848" cy="452674"/>
          </a:xfrm>
          <a:prstGeom prst="rect">
            <a:avLst/>
          </a:prstGeom>
          <a:noFill/>
          <a:ln>
            <a:noFill/>
          </a:ln>
        </p:spPr>
        <p:txBody>
          <a:bodyPr wrap="square" lIns="0" tIns="45700" rIns="0" bIns="45700" anchor="t" anchorCtr="0">
            <a:noAutofit/>
          </a:bodyPr>
          <a:lstStyle/>
          <a:p>
            <a:pPr indent="-127000" defTabSz="914400">
              <a:lnSpc>
                <a:spcPct val="90000"/>
              </a:lnSpc>
              <a:buClr>
                <a:srgbClr val="7F7F7F"/>
              </a:buClr>
              <a:buSzPts val="2000"/>
              <a:buFont typeface="Calibri"/>
              <a:buNone/>
            </a:pPr>
            <a:r>
              <a:rPr lang="en-US" sz="2000" kern="0">
                <a:solidFill>
                  <a:srgbClr val="FFFFFF"/>
                </a:solidFill>
                <a:latin typeface="Calibri"/>
                <a:ea typeface="Calibri"/>
                <a:cs typeface="Calibri"/>
                <a:sym typeface="Calibri"/>
              </a:rPr>
              <a:t>A P F </a:t>
            </a:r>
            <a:r>
              <a:rPr lang="en-US" sz="1600" kern="0">
                <a:solidFill>
                  <a:srgbClr val="FFFFFF"/>
                </a:solidFill>
                <a:latin typeface="Calibri"/>
                <a:ea typeface="Calibri"/>
                <a:cs typeface="Calibri"/>
                <a:sym typeface="Calibri"/>
              </a:rPr>
              <a:t>Colegio Alemán Quito</a:t>
            </a:r>
          </a:p>
        </p:txBody>
      </p:sp>
      <p:sp>
        <p:nvSpPr>
          <p:cNvPr id="247" name="Shape 247"/>
          <p:cNvSpPr txBox="1"/>
          <p:nvPr/>
        </p:nvSpPr>
        <p:spPr>
          <a:xfrm>
            <a:off x="154853" y="6659354"/>
            <a:ext cx="2353899" cy="452674"/>
          </a:xfrm>
          <a:prstGeom prst="rect">
            <a:avLst/>
          </a:prstGeom>
          <a:noFill/>
          <a:ln>
            <a:noFill/>
          </a:ln>
        </p:spPr>
        <p:txBody>
          <a:bodyPr wrap="square" lIns="0" tIns="45700" rIns="0" bIns="45700" anchor="t" anchorCtr="0">
            <a:noAutofit/>
          </a:bodyPr>
          <a:lstStyle/>
          <a:p>
            <a:pPr indent="-50800" defTabSz="914400">
              <a:lnSpc>
                <a:spcPct val="90000"/>
              </a:lnSpc>
              <a:buClr>
                <a:srgbClr val="7F7F7F"/>
              </a:buClr>
              <a:buSzPts val="800"/>
              <a:buFont typeface="Calibri"/>
              <a:buNone/>
            </a:pPr>
            <a:r>
              <a:rPr lang="en-US" sz="800" kern="0">
                <a:solidFill>
                  <a:srgbClr val="FFFFFF"/>
                </a:solidFill>
                <a:latin typeface="Calibri"/>
                <a:ea typeface="Calibri"/>
                <a:cs typeface="Calibri"/>
                <a:sym typeface="Calibri"/>
              </a:rPr>
              <a:t>V I S I O N  &amp;  E S T R A T E G I A </a:t>
            </a:r>
          </a:p>
        </p:txBody>
      </p:sp>
      <p:sp>
        <p:nvSpPr>
          <p:cNvPr id="248" name="Shape 248"/>
          <p:cNvSpPr txBox="1"/>
          <p:nvPr/>
        </p:nvSpPr>
        <p:spPr>
          <a:xfrm>
            <a:off x="2766038" y="1160230"/>
            <a:ext cx="8201712" cy="369332"/>
          </a:xfrm>
          <a:prstGeom prst="rect">
            <a:avLst/>
          </a:prstGeom>
          <a:noFill/>
          <a:ln>
            <a:noFill/>
          </a:ln>
        </p:spPr>
        <p:txBody>
          <a:bodyPr wrap="square" lIns="91425" tIns="45700" rIns="91425" bIns="45700" anchor="t" anchorCtr="0">
            <a:noAutofit/>
          </a:bodyPr>
          <a:lstStyle/>
          <a:p>
            <a:pPr defTabSz="914400"/>
            <a:r>
              <a:rPr lang="en-US" kern="0">
                <a:solidFill>
                  <a:srgbClr val="000000"/>
                </a:solidFill>
                <a:latin typeface="Calibri"/>
                <a:ea typeface="Calibri"/>
                <a:cs typeface="Calibri"/>
                <a:sym typeface="Calibri"/>
              </a:rPr>
              <a:t>COSTOS TOTALES DISEÑOS FALTANTES Y DESGLOCE ARQUITECTURA</a:t>
            </a:r>
          </a:p>
        </p:txBody>
      </p:sp>
      <p:sp>
        <p:nvSpPr>
          <p:cNvPr id="249" name="Shape 249"/>
          <p:cNvSpPr txBox="1"/>
          <p:nvPr/>
        </p:nvSpPr>
        <p:spPr>
          <a:xfrm>
            <a:off x="3069201" y="3448391"/>
            <a:ext cx="636104" cy="215444"/>
          </a:xfrm>
          <a:prstGeom prst="rect">
            <a:avLst/>
          </a:prstGeom>
          <a:noFill/>
          <a:ln>
            <a:noFill/>
          </a:ln>
        </p:spPr>
        <p:txBody>
          <a:bodyPr wrap="square" lIns="91425" tIns="45700" rIns="91425" bIns="45700" anchor="t" anchorCtr="0">
            <a:noAutofit/>
          </a:bodyPr>
          <a:lstStyle/>
          <a:p>
            <a:pPr defTabSz="914400"/>
            <a:r>
              <a:rPr lang="en-US" sz="800" kern="0">
                <a:solidFill>
                  <a:srgbClr val="FFFFFF"/>
                </a:solidFill>
                <a:latin typeface="Calibri"/>
                <a:ea typeface="Calibri"/>
                <a:cs typeface="Calibri"/>
                <a:sym typeface="Calibri"/>
              </a:rPr>
              <a:t>450,00</a:t>
            </a:r>
          </a:p>
        </p:txBody>
      </p:sp>
      <p:sp>
        <p:nvSpPr>
          <p:cNvPr id="250" name="Shape 250"/>
          <p:cNvSpPr txBox="1"/>
          <p:nvPr/>
        </p:nvSpPr>
        <p:spPr>
          <a:xfrm>
            <a:off x="2989691" y="3663835"/>
            <a:ext cx="636104" cy="215444"/>
          </a:xfrm>
          <a:prstGeom prst="rect">
            <a:avLst/>
          </a:prstGeom>
          <a:noFill/>
          <a:ln>
            <a:noFill/>
          </a:ln>
        </p:spPr>
        <p:txBody>
          <a:bodyPr wrap="square" lIns="91425" tIns="45700" rIns="91425" bIns="45700" anchor="t" anchorCtr="0">
            <a:noAutofit/>
          </a:bodyPr>
          <a:lstStyle/>
          <a:p>
            <a:pPr defTabSz="914400"/>
            <a:r>
              <a:rPr lang="en-US" sz="800" kern="0">
                <a:solidFill>
                  <a:srgbClr val="FFFFFF"/>
                </a:solidFill>
                <a:latin typeface="Calibri"/>
                <a:ea typeface="Calibri"/>
                <a:cs typeface="Calibri"/>
                <a:sym typeface="Calibri"/>
              </a:rPr>
              <a:t>1.500,00</a:t>
            </a:r>
          </a:p>
        </p:txBody>
      </p:sp>
      <p:pic>
        <p:nvPicPr>
          <p:cNvPr id="251" name="Shape 2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9888" y="1719093"/>
            <a:ext cx="5701593" cy="1603169"/>
          </a:xfrm>
          <a:prstGeom prst="rect">
            <a:avLst/>
          </a:prstGeom>
          <a:noFill/>
          <a:ln>
            <a:noFill/>
          </a:ln>
        </p:spPr>
      </p:pic>
      <p:pic>
        <p:nvPicPr>
          <p:cNvPr id="252" name="Shape 2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7479" y="3932810"/>
            <a:ext cx="10248631" cy="1995024"/>
          </a:xfrm>
          <a:prstGeom prst="rect">
            <a:avLst/>
          </a:prstGeom>
          <a:noFill/>
          <a:ln>
            <a:noFill/>
          </a:ln>
        </p:spPr>
      </p:pic>
      <p:pic>
        <p:nvPicPr>
          <p:cNvPr id="253" name="Shape 25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2583" y="671407"/>
            <a:ext cx="1341438" cy="1000125"/>
          </a:xfrm>
          <a:prstGeom prst="rect">
            <a:avLst/>
          </a:prstGeom>
          <a:noFill/>
          <a:ln>
            <a:noFill/>
          </a:ln>
        </p:spPr>
      </p:pic>
    </p:spTree>
    <p:extLst>
      <p:ext uri="{BB962C8B-B14F-4D97-AF65-F5344CB8AC3E}">
        <p14:creationId xmlns:p14="http://schemas.microsoft.com/office/powerpoint/2010/main" val="1687216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Shape 309"/>
          <p:cNvSpPr/>
          <p:nvPr/>
        </p:nvSpPr>
        <p:spPr>
          <a:xfrm>
            <a:off x="886691" y="1302327"/>
            <a:ext cx="4017818" cy="775855"/>
          </a:xfrm>
          <a:prstGeom prst="rect">
            <a:avLst/>
          </a:prstGeom>
          <a:solidFill>
            <a:schemeClr val="lt1"/>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310" name="Shape 310"/>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41</a:t>
            </a:fld>
            <a:endParaRPr lang="en-US" sz="1050">
              <a:solidFill>
                <a:srgbClr val="FFFFFF"/>
              </a:solidFill>
              <a:latin typeface="Calibri"/>
              <a:ea typeface="Calibri"/>
              <a:cs typeface="Calibri"/>
              <a:sym typeface="Calibri"/>
            </a:endParaRPr>
          </a:p>
        </p:txBody>
      </p:sp>
      <p:cxnSp>
        <p:nvCxnSpPr>
          <p:cNvPr id="311" name="Shape 311"/>
          <p:cNvCxnSpPr/>
          <p:nvPr/>
        </p:nvCxnSpPr>
        <p:spPr>
          <a:xfrm>
            <a:off x="154853" y="6627123"/>
            <a:ext cx="9203636" cy="0"/>
          </a:xfrm>
          <a:prstGeom prst="straightConnector1">
            <a:avLst/>
          </a:prstGeom>
          <a:noFill/>
          <a:ln w="15875" cap="flat" cmpd="sng">
            <a:solidFill>
              <a:schemeClr val="lt1"/>
            </a:solidFill>
            <a:prstDash val="solid"/>
            <a:round/>
            <a:headEnd type="none" w="med" len="med"/>
            <a:tailEnd type="none" w="med" len="med"/>
          </a:ln>
        </p:spPr>
      </p:cxnSp>
      <p:sp>
        <p:nvSpPr>
          <p:cNvPr id="312" name="Shape 312"/>
          <p:cNvSpPr/>
          <p:nvPr/>
        </p:nvSpPr>
        <p:spPr>
          <a:xfrm>
            <a:off x="2535851" y="6561621"/>
            <a:ext cx="6946816" cy="338554"/>
          </a:xfrm>
          <a:prstGeom prst="rect">
            <a:avLst/>
          </a:prstGeom>
          <a:noFill/>
          <a:ln>
            <a:noFill/>
          </a:ln>
        </p:spPr>
        <p:txBody>
          <a:bodyPr wrap="square" lIns="91425" tIns="45700" rIns="91425" bIns="45700" anchor="t" anchorCtr="0">
            <a:noAutofit/>
          </a:bodyPr>
          <a:lstStyle/>
          <a:p>
            <a:pPr defTabSz="914400"/>
            <a:r>
              <a:rPr lang="en-US" sz="1600" kern="0">
                <a:solidFill>
                  <a:srgbClr val="FFFFFF"/>
                </a:solidFill>
                <a:latin typeface="Calibri"/>
                <a:ea typeface="Calibri"/>
                <a:cs typeface="Calibri"/>
                <a:sym typeface="Calibri"/>
              </a:rPr>
              <a:t> </a:t>
            </a:r>
            <a:r>
              <a:rPr lang="en-US" sz="1600" kern="0">
                <a:solidFill>
                  <a:srgbClr val="A4E1F6"/>
                </a:solidFill>
                <a:latin typeface="Calibri"/>
                <a:ea typeface="Calibri"/>
                <a:cs typeface="Calibri"/>
                <a:sym typeface="Calibri"/>
              </a:rPr>
              <a:t>L A  E S C U E L A  D E  L A  V I D A                                            </a:t>
            </a:r>
            <a:r>
              <a:rPr lang="en-US" sz="1200" kern="0">
                <a:solidFill>
                  <a:srgbClr val="CCDDEA"/>
                </a:solidFill>
                <a:latin typeface="Calibri"/>
                <a:ea typeface="Calibri"/>
                <a:cs typeface="Calibri"/>
                <a:sym typeface="Calibri"/>
              </a:rPr>
              <a:t>BED &amp; BREAKFAST | CABAÑAS</a:t>
            </a:r>
            <a:r>
              <a:rPr lang="en-US" sz="1600" kern="0">
                <a:solidFill>
                  <a:srgbClr val="CCDDEA"/>
                </a:solidFill>
                <a:latin typeface="Calibri"/>
                <a:ea typeface="Calibri"/>
                <a:cs typeface="Calibri"/>
                <a:sym typeface="Calibri"/>
              </a:rPr>
              <a:t>   </a:t>
            </a:r>
          </a:p>
        </p:txBody>
      </p:sp>
      <p:sp>
        <p:nvSpPr>
          <p:cNvPr id="313" name="Shape 313"/>
          <p:cNvSpPr txBox="1"/>
          <p:nvPr/>
        </p:nvSpPr>
        <p:spPr>
          <a:xfrm>
            <a:off x="146203" y="6329616"/>
            <a:ext cx="2909848" cy="452674"/>
          </a:xfrm>
          <a:prstGeom prst="rect">
            <a:avLst/>
          </a:prstGeom>
          <a:noFill/>
          <a:ln>
            <a:noFill/>
          </a:ln>
        </p:spPr>
        <p:txBody>
          <a:bodyPr wrap="square" lIns="0" tIns="45700" rIns="0" bIns="45700" anchor="t" anchorCtr="0">
            <a:noAutofit/>
          </a:bodyPr>
          <a:lstStyle/>
          <a:p>
            <a:pPr indent="-127000" defTabSz="914400">
              <a:lnSpc>
                <a:spcPct val="90000"/>
              </a:lnSpc>
              <a:buClr>
                <a:srgbClr val="7F7F7F"/>
              </a:buClr>
              <a:buSzPts val="2000"/>
              <a:buFont typeface="Calibri"/>
              <a:buNone/>
            </a:pPr>
            <a:r>
              <a:rPr lang="en-US" sz="2000" kern="0">
                <a:solidFill>
                  <a:srgbClr val="FFFFFF"/>
                </a:solidFill>
                <a:latin typeface="Calibri"/>
                <a:ea typeface="Calibri"/>
                <a:cs typeface="Calibri"/>
                <a:sym typeface="Calibri"/>
              </a:rPr>
              <a:t>A P F </a:t>
            </a:r>
            <a:r>
              <a:rPr lang="en-US" sz="1600" kern="0">
                <a:solidFill>
                  <a:srgbClr val="FFFFFF"/>
                </a:solidFill>
                <a:latin typeface="Calibri"/>
                <a:ea typeface="Calibri"/>
                <a:cs typeface="Calibri"/>
                <a:sym typeface="Calibri"/>
              </a:rPr>
              <a:t>Colegio Alemán Quito</a:t>
            </a:r>
          </a:p>
        </p:txBody>
      </p:sp>
      <p:sp>
        <p:nvSpPr>
          <p:cNvPr id="314" name="Shape 314"/>
          <p:cNvSpPr txBox="1"/>
          <p:nvPr/>
        </p:nvSpPr>
        <p:spPr>
          <a:xfrm>
            <a:off x="154853" y="6659354"/>
            <a:ext cx="2353899" cy="452674"/>
          </a:xfrm>
          <a:prstGeom prst="rect">
            <a:avLst/>
          </a:prstGeom>
          <a:noFill/>
          <a:ln>
            <a:noFill/>
          </a:ln>
        </p:spPr>
        <p:txBody>
          <a:bodyPr wrap="square" lIns="0" tIns="45700" rIns="0" bIns="45700" anchor="t" anchorCtr="0">
            <a:noAutofit/>
          </a:bodyPr>
          <a:lstStyle/>
          <a:p>
            <a:pPr indent="-50800" defTabSz="914400">
              <a:lnSpc>
                <a:spcPct val="90000"/>
              </a:lnSpc>
              <a:buClr>
                <a:srgbClr val="7F7F7F"/>
              </a:buClr>
              <a:buSzPts val="800"/>
              <a:buFont typeface="Calibri"/>
              <a:buNone/>
            </a:pPr>
            <a:r>
              <a:rPr lang="en-US" sz="800" kern="0">
                <a:solidFill>
                  <a:srgbClr val="FFFFFF"/>
                </a:solidFill>
                <a:latin typeface="Calibri"/>
                <a:ea typeface="Calibri"/>
                <a:cs typeface="Calibri"/>
                <a:sym typeface="Calibri"/>
              </a:rPr>
              <a:t>V I S I O N  &amp;  E S T R A T E G I A </a:t>
            </a:r>
          </a:p>
        </p:txBody>
      </p:sp>
      <p:sp>
        <p:nvSpPr>
          <p:cNvPr id="315" name="Shape 315"/>
          <p:cNvSpPr txBox="1">
            <a:spLocks noGrp="1"/>
          </p:cNvSpPr>
          <p:nvPr>
            <p:ph type="title"/>
          </p:nvPr>
        </p:nvSpPr>
        <p:spPr>
          <a:xfrm>
            <a:off x="154854" y="1704109"/>
            <a:ext cx="4126201" cy="4262181"/>
          </a:xfrm>
          <a:prstGeom prst="rect">
            <a:avLst/>
          </a:prstGeom>
          <a:noFill/>
          <a:ln>
            <a:noFill/>
          </a:ln>
          <a:effectLst>
            <a:outerShdw blurRad="50800" dist="38100" dir="2700000" algn="tl" rotWithShape="0">
              <a:srgbClr val="000000">
                <a:alpha val="40000"/>
              </a:srgbClr>
            </a:outerShdw>
          </a:effectLst>
        </p:spPr>
        <p:txBody>
          <a:bodyPr wrap="square" lIns="91425" tIns="45700" rIns="91425" bIns="45700" anchor="b" anchorCtr="0">
            <a:noAutofit/>
          </a:bodyPr>
          <a:lstStyle/>
          <a:p>
            <a:pPr marL="0" marR="0" lvl="0" indent="-101600" algn="l" rtl="0">
              <a:lnSpc>
                <a:spcPct val="85000"/>
              </a:lnSpc>
              <a:spcBef>
                <a:spcPts val="0"/>
              </a:spcBef>
              <a:buClr>
                <a:srgbClr val="002060"/>
              </a:buClr>
              <a:buSzPts val="1600"/>
              <a:buFont typeface="Calibri"/>
              <a:buNone/>
            </a:pPr>
            <a:r>
              <a:rPr lang="en-US" sz="1600" b="0" i="0" u="none" strike="noStrike" cap="none">
                <a:solidFill>
                  <a:srgbClr val="002060"/>
                </a:solidFill>
                <a:latin typeface="Calibri"/>
                <a:ea typeface="Calibri"/>
                <a:cs typeface="Calibri"/>
                <a:sym typeface="Calibri"/>
              </a:rPr>
              <a:t>EL PLAN MAESTRO FUE DESARROLLADO TOMANDO COMO BASE LOS LINEAMIENTOS ESTRATÉGICOS PLANTEADOS EN EL AÑO 2016- 2017 POR LA APF, EL PESO DE LA PLANIFICACIÓN ESTÁ CENTRADO EN:</a:t>
            </a:r>
            <a:br>
              <a:rPr lang="en-US" sz="1600" b="0" i="0" u="none" strike="noStrike" cap="none">
                <a:solidFill>
                  <a:srgbClr val="002060"/>
                </a:solidFill>
                <a:latin typeface="Calibri"/>
                <a:ea typeface="Calibri"/>
                <a:cs typeface="Calibri"/>
                <a:sym typeface="Calibri"/>
              </a:rPr>
            </a:br>
            <a:br>
              <a:rPr lang="en-US" sz="1600" b="0" i="0" u="none" strike="noStrike" cap="none">
                <a:solidFill>
                  <a:srgbClr val="002060"/>
                </a:solidFill>
                <a:latin typeface="Calibri"/>
                <a:ea typeface="Calibri"/>
                <a:cs typeface="Calibri"/>
                <a:sym typeface="Calibri"/>
              </a:rPr>
            </a:br>
            <a:r>
              <a:rPr lang="en-US" sz="1600" b="0" i="0" u="none" strike="noStrike" cap="none">
                <a:solidFill>
                  <a:srgbClr val="002060"/>
                </a:solidFill>
                <a:latin typeface="Calibri"/>
                <a:ea typeface="Calibri"/>
                <a:cs typeface="Calibri"/>
                <a:sym typeface="Calibri"/>
              </a:rPr>
              <a:t>1. CREAR UN PROYECTO MUY ATRACTIVO PARA EL USO POR PARTE DE LAS FAMILIAS DEL CAQ.</a:t>
            </a:r>
            <a:br>
              <a:rPr lang="en-US" sz="1600" b="0" i="0" u="none" strike="noStrike" cap="none">
                <a:solidFill>
                  <a:srgbClr val="002060"/>
                </a:solidFill>
                <a:latin typeface="Calibri"/>
                <a:ea typeface="Calibri"/>
                <a:cs typeface="Calibri"/>
                <a:sym typeface="Calibri"/>
              </a:rPr>
            </a:br>
            <a:br>
              <a:rPr lang="en-US" sz="1600" b="0" i="0" u="none" strike="noStrike" cap="none">
                <a:solidFill>
                  <a:srgbClr val="002060"/>
                </a:solidFill>
                <a:latin typeface="Calibri"/>
                <a:ea typeface="Calibri"/>
                <a:cs typeface="Calibri"/>
                <a:sym typeface="Calibri"/>
              </a:rPr>
            </a:br>
            <a:r>
              <a:rPr lang="en-US" sz="1600" b="0" i="0" u="none" strike="noStrike" cap="none">
                <a:solidFill>
                  <a:srgbClr val="002060"/>
                </a:solidFill>
                <a:latin typeface="Calibri"/>
                <a:ea typeface="Calibri"/>
                <a:cs typeface="Calibri"/>
                <a:sym typeface="Calibri"/>
              </a:rPr>
              <a:t>2. UNA OFERTA MAS OPTIMIZADA PARA PODER ABARCAR CLIENTELA EXTERNA.</a:t>
            </a:r>
            <a:br>
              <a:rPr lang="en-US" sz="1600" b="0" i="0" u="none" strike="noStrike" cap="none">
                <a:solidFill>
                  <a:srgbClr val="002060"/>
                </a:solidFill>
                <a:latin typeface="Calibri"/>
                <a:ea typeface="Calibri"/>
                <a:cs typeface="Calibri"/>
                <a:sym typeface="Calibri"/>
              </a:rPr>
            </a:br>
            <a:br>
              <a:rPr lang="en-US" sz="1600" b="0" i="0" u="none" strike="noStrike" cap="none">
                <a:solidFill>
                  <a:srgbClr val="002060"/>
                </a:solidFill>
                <a:latin typeface="Calibri"/>
                <a:ea typeface="Calibri"/>
                <a:cs typeface="Calibri"/>
                <a:sym typeface="Calibri"/>
              </a:rPr>
            </a:br>
            <a:r>
              <a:rPr lang="en-US" sz="1600" b="0" i="0" u="none" strike="noStrike" cap="none">
                <a:solidFill>
                  <a:srgbClr val="002060"/>
                </a:solidFill>
                <a:latin typeface="Calibri"/>
                <a:ea typeface="Calibri"/>
                <a:cs typeface="Calibri"/>
                <a:sym typeface="Calibri"/>
              </a:rPr>
              <a:t>3. CREAR UN COMPLEMENTO ACADÉMICO PARA LAS ACTIVIDADES EDUCATIVAS DEL CAQ</a:t>
            </a:r>
            <a:br>
              <a:rPr lang="en-US" sz="1400" b="0" i="0" u="none" strike="noStrike" cap="none">
                <a:solidFill>
                  <a:srgbClr val="002060"/>
                </a:solidFill>
                <a:latin typeface="Calibri"/>
                <a:ea typeface="Calibri"/>
                <a:cs typeface="Calibri"/>
                <a:sym typeface="Calibri"/>
              </a:rPr>
            </a:br>
            <a:br>
              <a:rPr lang="en-US" sz="1400" b="0" i="0" u="none" strike="noStrike" cap="none">
                <a:solidFill>
                  <a:srgbClr val="FFC000"/>
                </a:solidFill>
                <a:latin typeface="Calibri"/>
                <a:ea typeface="Calibri"/>
                <a:cs typeface="Calibri"/>
                <a:sym typeface="Calibri"/>
              </a:rPr>
            </a:br>
            <a:br>
              <a:rPr lang="en-US" sz="1400" b="0" i="0" u="none" strike="noStrike" cap="none">
                <a:solidFill>
                  <a:srgbClr val="FFC000"/>
                </a:solidFill>
                <a:latin typeface="Calibri"/>
                <a:ea typeface="Calibri"/>
                <a:cs typeface="Calibri"/>
                <a:sym typeface="Calibri"/>
              </a:rPr>
            </a:br>
            <a:endParaRPr lang="en-US" sz="1400" b="0" i="0" u="none" strike="noStrike" cap="none">
              <a:solidFill>
                <a:srgbClr val="FFC000"/>
              </a:solidFill>
              <a:latin typeface="Calibri"/>
              <a:ea typeface="Calibri"/>
              <a:cs typeface="Calibri"/>
              <a:sym typeface="Calibri"/>
            </a:endParaRPr>
          </a:p>
        </p:txBody>
      </p:sp>
      <p:sp>
        <p:nvSpPr>
          <p:cNvPr id="316" name="Shape 316"/>
          <p:cNvSpPr/>
          <p:nvPr/>
        </p:nvSpPr>
        <p:spPr>
          <a:xfrm>
            <a:off x="0" y="300854"/>
            <a:ext cx="4397420" cy="357390"/>
          </a:xfrm>
          <a:prstGeom prst="rect">
            <a:avLst/>
          </a:prstGeom>
          <a:solidFill>
            <a:schemeClr val="accent3"/>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317" name="Shape 317"/>
          <p:cNvSpPr txBox="1"/>
          <p:nvPr/>
        </p:nvSpPr>
        <p:spPr>
          <a:xfrm>
            <a:off x="27076" y="310367"/>
            <a:ext cx="4729595" cy="369332"/>
          </a:xfrm>
          <a:prstGeom prst="rect">
            <a:avLst/>
          </a:prstGeom>
          <a:noFill/>
          <a:ln>
            <a:noFill/>
          </a:ln>
        </p:spPr>
        <p:txBody>
          <a:bodyPr wrap="square" lIns="91425" tIns="45700" rIns="91425" bIns="45700" anchor="t" anchorCtr="0">
            <a:noAutofit/>
          </a:bodyPr>
          <a:lstStyle/>
          <a:p>
            <a:pPr defTabSz="914400"/>
            <a:r>
              <a:rPr lang="en-US" kern="0">
                <a:solidFill>
                  <a:srgbClr val="FFFFFF"/>
                </a:solidFill>
                <a:latin typeface="Calibri"/>
                <a:ea typeface="Calibri"/>
                <a:cs typeface="Calibri"/>
                <a:sym typeface="Calibri"/>
              </a:rPr>
              <a:t>P L A N   M A E S T R O   G E N E R A L </a:t>
            </a:r>
          </a:p>
        </p:txBody>
      </p:sp>
      <p:pic>
        <p:nvPicPr>
          <p:cNvPr id="318" name="Shape 3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97419" y="1"/>
            <a:ext cx="7554703" cy="6329616"/>
          </a:xfrm>
          <a:prstGeom prst="rect">
            <a:avLst/>
          </a:prstGeom>
          <a:noFill/>
          <a:ln>
            <a:noFill/>
          </a:ln>
        </p:spPr>
      </p:pic>
      <p:pic>
        <p:nvPicPr>
          <p:cNvPr id="319" name="Shape 3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40799" y="4963444"/>
            <a:ext cx="1341143" cy="1002847"/>
          </a:xfrm>
          <a:prstGeom prst="rect">
            <a:avLst/>
          </a:prstGeom>
          <a:noFill/>
          <a:ln>
            <a:noFill/>
          </a:ln>
        </p:spPr>
      </p:pic>
    </p:spTree>
    <p:extLst>
      <p:ext uri="{BB962C8B-B14F-4D97-AF65-F5344CB8AC3E}">
        <p14:creationId xmlns:p14="http://schemas.microsoft.com/office/powerpoint/2010/main" val="1640691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Shape 325"/>
          <p:cNvSpPr/>
          <p:nvPr/>
        </p:nvSpPr>
        <p:spPr>
          <a:xfrm>
            <a:off x="886691" y="1302327"/>
            <a:ext cx="4017818" cy="775855"/>
          </a:xfrm>
          <a:prstGeom prst="rect">
            <a:avLst/>
          </a:prstGeom>
          <a:solidFill>
            <a:schemeClr val="lt1"/>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326" name="Shape 326"/>
          <p:cNvSpPr txBox="1">
            <a:spLocks noGrp="1"/>
          </p:cNvSpPr>
          <p:nvPr>
            <p:ph type="sldNum" idx="12"/>
          </p:nvPr>
        </p:nvSpPr>
        <p:spPr>
          <a:xfrm>
            <a:off x="9900458" y="6459785"/>
            <a:ext cx="1312025"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050">
                <a:solidFill>
                  <a:srgbClr val="FFFFFF"/>
                </a:solidFill>
                <a:latin typeface="Calibri"/>
                <a:ea typeface="Calibri"/>
                <a:cs typeface="Calibri"/>
                <a:sym typeface="Calibri"/>
              </a:rPr>
              <a:pPr algn="r"/>
              <a:t>42</a:t>
            </a:fld>
            <a:endParaRPr lang="en-US" sz="1050">
              <a:solidFill>
                <a:srgbClr val="FFFFFF"/>
              </a:solidFill>
              <a:latin typeface="Calibri"/>
              <a:ea typeface="Calibri"/>
              <a:cs typeface="Calibri"/>
              <a:sym typeface="Calibri"/>
            </a:endParaRPr>
          </a:p>
        </p:txBody>
      </p:sp>
      <p:cxnSp>
        <p:nvCxnSpPr>
          <p:cNvPr id="327" name="Shape 327"/>
          <p:cNvCxnSpPr/>
          <p:nvPr/>
        </p:nvCxnSpPr>
        <p:spPr>
          <a:xfrm>
            <a:off x="154853" y="6627123"/>
            <a:ext cx="9203636" cy="0"/>
          </a:xfrm>
          <a:prstGeom prst="straightConnector1">
            <a:avLst/>
          </a:prstGeom>
          <a:noFill/>
          <a:ln w="15875" cap="flat" cmpd="sng">
            <a:solidFill>
              <a:schemeClr val="lt1"/>
            </a:solidFill>
            <a:prstDash val="solid"/>
            <a:round/>
            <a:headEnd type="none" w="med" len="med"/>
            <a:tailEnd type="none" w="med" len="med"/>
          </a:ln>
        </p:spPr>
      </p:cxnSp>
      <p:sp>
        <p:nvSpPr>
          <p:cNvPr id="328" name="Shape 328"/>
          <p:cNvSpPr/>
          <p:nvPr/>
        </p:nvSpPr>
        <p:spPr>
          <a:xfrm>
            <a:off x="2535851" y="6561621"/>
            <a:ext cx="6946816" cy="338554"/>
          </a:xfrm>
          <a:prstGeom prst="rect">
            <a:avLst/>
          </a:prstGeom>
          <a:noFill/>
          <a:ln>
            <a:noFill/>
          </a:ln>
        </p:spPr>
        <p:txBody>
          <a:bodyPr wrap="square" lIns="91425" tIns="45700" rIns="91425" bIns="45700" anchor="t" anchorCtr="0">
            <a:noAutofit/>
          </a:bodyPr>
          <a:lstStyle/>
          <a:p>
            <a:pPr defTabSz="914400"/>
            <a:r>
              <a:rPr lang="en-US" sz="1600" kern="0">
                <a:solidFill>
                  <a:srgbClr val="FFFFFF"/>
                </a:solidFill>
                <a:latin typeface="Calibri"/>
                <a:ea typeface="Calibri"/>
                <a:cs typeface="Calibri"/>
                <a:sym typeface="Calibri"/>
              </a:rPr>
              <a:t> </a:t>
            </a:r>
            <a:r>
              <a:rPr lang="en-US" sz="1600" kern="0">
                <a:solidFill>
                  <a:srgbClr val="A4E1F6"/>
                </a:solidFill>
                <a:latin typeface="Calibri"/>
                <a:ea typeface="Calibri"/>
                <a:cs typeface="Calibri"/>
                <a:sym typeface="Calibri"/>
              </a:rPr>
              <a:t>L A  E S C U E L A  D E  L A  V I D A                                            </a:t>
            </a:r>
            <a:r>
              <a:rPr lang="en-US" sz="1200" kern="0">
                <a:solidFill>
                  <a:srgbClr val="CCDDEA"/>
                </a:solidFill>
                <a:latin typeface="Calibri"/>
                <a:ea typeface="Calibri"/>
                <a:cs typeface="Calibri"/>
                <a:sym typeface="Calibri"/>
              </a:rPr>
              <a:t>BED &amp; BREAKFAST | CABAÑAS</a:t>
            </a:r>
            <a:r>
              <a:rPr lang="en-US" sz="1600" kern="0">
                <a:solidFill>
                  <a:srgbClr val="CCDDEA"/>
                </a:solidFill>
                <a:latin typeface="Calibri"/>
                <a:ea typeface="Calibri"/>
                <a:cs typeface="Calibri"/>
                <a:sym typeface="Calibri"/>
              </a:rPr>
              <a:t>   </a:t>
            </a:r>
          </a:p>
        </p:txBody>
      </p:sp>
      <p:sp>
        <p:nvSpPr>
          <p:cNvPr id="329" name="Shape 329"/>
          <p:cNvSpPr txBox="1"/>
          <p:nvPr/>
        </p:nvSpPr>
        <p:spPr>
          <a:xfrm>
            <a:off x="146203" y="6329616"/>
            <a:ext cx="2909848" cy="452674"/>
          </a:xfrm>
          <a:prstGeom prst="rect">
            <a:avLst/>
          </a:prstGeom>
          <a:noFill/>
          <a:ln>
            <a:noFill/>
          </a:ln>
        </p:spPr>
        <p:txBody>
          <a:bodyPr wrap="square" lIns="0" tIns="45700" rIns="0" bIns="45700" anchor="t" anchorCtr="0">
            <a:noAutofit/>
          </a:bodyPr>
          <a:lstStyle/>
          <a:p>
            <a:pPr indent="-127000" defTabSz="914400">
              <a:lnSpc>
                <a:spcPct val="90000"/>
              </a:lnSpc>
              <a:buClr>
                <a:srgbClr val="7F7F7F"/>
              </a:buClr>
              <a:buSzPts val="2000"/>
              <a:buFont typeface="Calibri"/>
              <a:buNone/>
            </a:pPr>
            <a:r>
              <a:rPr lang="en-US" sz="2000" kern="0">
                <a:solidFill>
                  <a:srgbClr val="FFFFFF"/>
                </a:solidFill>
                <a:latin typeface="Calibri"/>
                <a:ea typeface="Calibri"/>
                <a:cs typeface="Calibri"/>
                <a:sym typeface="Calibri"/>
              </a:rPr>
              <a:t>A P F </a:t>
            </a:r>
            <a:r>
              <a:rPr lang="en-US" sz="1600" kern="0">
                <a:solidFill>
                  <a:srgbClr val="FFFFFF"/>
                </a:solidFill>
                <a:latin typeface="Calibri"/>
                <a:ea typeface="Calibri"/>
                <a:cs typeface="Calibri"/>
                <a:sym typeface="Calibri"/>
              </a:rPr>
              <a:t>Colegio Alemán Quito</a:t>
            </a:r>
          </a:p>
        </p:txBody>
      </p:sp>
      <p:sp>
        <p:nvSpPr>
          <p:cNvPr id="330" name="Shape 330"/>
          <p:cNvSpPr txBox="1"/>
          <p:nvPr/>
        </p:nvSpPr>
        <p:spPr>
          <a:xfrm>
            <a:off x="154853" y="6659354"/>
            <a:ext cx="2353899" cy="452674"/>
          </a:xfrm>
          <a:prstGeom prst="rect">
            <a:avLst/>
          </a:prstGeom>
          <a:noFill/>
          <a:ln>
            <a:noFill/>
          </a:ln>
        </p:spPr>
        <p:txBody>
          <a:bodyPr wrap="square" lIns="0" tIns="45700" rIns="0" bIns="45700" anchor="t" anchorCtr="0">
            <a:noAutofit/>
          </a:bodyPr>
          <a:lstStyle/>
          <a:p>
            <a:pPr indent="-50800" defTabSz="914400">
              <a:lnSpc>
                <a:spcPct val="90000"/>
              </a:lnSpc>
              <a:buClr>
                <a:srgbClr val="7F7F7F"/>
              </a:buClr>
              <a:buSzPts val="800"/>
              <a:buFont typeface="Calibri"/>
              <a:buNone/>
            </a:pPr>
            <a:r>
              <a:rPr lang="en-US" sz="800" kern="0">
                <a:solidFill>
                  <a:srgbClr val="FFFFFF"/>
                </a:solidFill>
                <a:latin typeface="Calibri"/>
                <a:ea typeface="Calibri"/>
                <a:cs typeface="Calibri"/>
                <a:sym typeface="Calibri"/>
              </a:rPr>
              <a:t>V I S I O N  &amp;  E S T R A T E G I A </a:t>
            </a:r>
          </a:p>
        </p:txBody>
      </p:sp>
      <p:sp>
        <p:nvSpPr>
          <p:cNvPr id="331" name="Shape 331"/>
          <p:cNvSpPr/>
          <p:nvPr/>
        </p:nvSpPr>
        <p:spPr>
          <a:xfrm>
            <a:off x="0" y="300854"/>
            <a:ext cx="4397420" cy="357390"/>
          </a:xfrm>
          <a:prstGeom prst="rect">
            <a:avLst/>
          </a:prstGeom>
          <a:solidFill>
            <a:schemeClr val="accent3"/>
          </a:solidFill>
          <a:ln>
            <a:noFill/>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332" name="Shape 332"/>
          <p:cNvSpPr txBox="1"/>
          <p:nvPr/>
        </p:nvSpPr>
        <p:spPr>
          <a:xfrm>
            <a:off x="27076" y="310367"/>
            <a:ext cx="4729595" cy="369332"/>
          </a:xfrm>
          <a:prstGeom prst="rect">
            <a:avLst/>
          </a:prstGeom>
          <a:noFill/>
          <a:ln>
            <a:noFill/>
          </a:ln>
        </p:spPr>
        <p:txBody>
          <a:bodyPr wrap="square" lIns="91425" tIns="45700" rIns="91425" bIns="45700" anchor="t" anchorCtr="0">
            <a:noAutofit/>
          </a:bodyPr>
          <a:lstStyle/>
          <a:p>
            <a:pPr defTabSz="914400"/>
            <a:r>
              <a:rPr lang="en-US" kern="0">
                <a:solidFill>
                  <a:srgbClr val="FFFFFF"/>
                </a:solidFill>
                <a:latin typeface="Calibri"/>
                <a:ea typeface="Calibri"/>
                <a:cs typeface="Calibri"/>
                <a:sym typeface="Calibri"/>
              </a:rPr>
              <a:t>P L A N   M A E S T R O   G E N E R A L </a:t>
            </a:r>
          </a:p>
        </p:txBody>
      </p:sp>
      <p:pic>
        <p:nvPicPr>
          <p:cNvPr id="333" name="Shape 3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97419" y="1"/>
            <a:ext cx="7554703" cy="6329616"/>
          </a:xfrm>
          <a:prstGeom prst="rect">
            <a:avLst/>
          </a:prstGeom>
          <a:noFill/>
          <a:ln>
            <a:noFill/>
          </a:ln>
        </p:spPr>
      </p:pic>
      <p:pic>
        <p:nvPicPr>
          <p:cNvPr id="334" name="Shape 3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40799" y="4963444"/>
            <a:ext cx="1341143" cy="1002847"/>
          </a:xfrm>
          <a:prstGeom prst="rect">
            <a:avLst/>
          </a:prstGeom>
          <a:noFill/>
          <a:ln>
            <a:noFill/>
          </a:ln>
        </p:spPr>
      </p:pic>
      <p:pic>
        <p:nvPicPr>
          <p:cNvPr id="335" name="Shape 33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484" y="1510139"/>
            <a:ext cx="4186991" cy="3823861"/>
          </a:xfrm>
          <a:prstGeom prst="rect">
            <a:avLst/>
          </a:prstGeom>
          <a:noFill/>
          <a:ln>
            <a:noFill/>
          </a:ln>
        </p:spPr>
      </p:pic>
      <p:sp>
        <p:nvSpPr>
          <p:cNvPr id="336" name="Shape 336"/>
          <p:cNvSpPr/>
          <p:nvPr/>
        </p:nvSpPr>
        <p:spPr>
          <a:xfrm>
            <a:off x="5912277" y="4239491"/>
            <a:ext cx="765614" cy="723953"/>
          </a:xfrm>
          <a:prstGeom prst="ellipse">
            <a:avLst/>
          </a:prstGeom>
          <a:solidFill>
            <a:srgbClr val="FF6699">
              <a:alpha val="44705"/>
            </a:srgbClr>
          </a:solidFill>
          <a:ln w="25400" cap="flat" cmpd="sng">
            <a:solidFill>
              <a:srgbClr val="FB37D1"/>
            </a:solidFill>
            <a:prstDash val="solid"/>
            <a:round/>
            <a:headEnd type="none" w="med" len="med"/>
            <a:tailEnd type="none" w="med" len="med"/>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337" name="Shape 337"/>
          <p:cNvSpPr/>
          <p:nvPr/>
        </p:nvSpPr>
        <p:spPr>
          <a:xfrm>
            <a:off x="6677891" y="4549565"/>
            <a:ext cx="904160" cy="827757"/>
          </a:xfrm>
          <a:prstGeom prst="ellipse">
            <a:avLst/>
          </a:prstGeom>
          <a:solidFill>
            <a:srgbClr val="3399FF">
              <a:alpha val="44705"/>
            </a:srgbClr>
          </a:solidFill>
          <a:ln w="25400" cap="flat" cmpd="sng">
            <a:solidFill>
              <a:srgbClr val="3399FF"/>
            </a:solidFill>
            <a:prstDash val="solid"/>
            <a:round/>
            <a:headEnd type="none" w="med" len="med"/>
            <a:tailEnd type="none" w="med" len="med"/>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338" name="Shape 338"/>
          <p:cNvSpPr/>
          <p:nvPr/>
        </p:nvSpPr>
        <p:spPr>
          <a:xfrm>
            <a:off x="7166413" y="1510139"/>
            <a:ext cx="3544957" cy="2563097"/>
          </a:xfrm>
          <a:prstGeom prst="ellipse">
            <a:avLst/>
          </a:prstGeom>
          <a:solidFill>
            <a:srgbClr val="FFC000">
              <a:alpha val="44705"/>
            </a:srgbClr>
          </a:solidFill>
          <a:ln w="25400" cap="flat" cmpd="sng">
            <a:solidFill>
              <a:srgbClr val="FFC000"/>
            </a:solidFill>
            <a:prstDash val="solid"/>
            <a:round/>
            <a:headEnd type="none" w="med" len="med"/>
            <a:tailEnd type="none" w="med" len="med"/>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339" name="Shape 339"/>
          <p:cNvSpPr/>
          <p:nvPr/>
        </p:nvSpPr>
        <p:spPr>
          <a:xfrm>
            <a:off x="7398327" y="3874208"/>
            <a:ext cx="904160" cy="827757"/>
          </a:xfrm>
          <a:prstGeom prst="ellipse">
            <a:avLst/>
          </a:prstGeom>
          <a:solidFill>
            <a:srgbClr val="9900FF">
              <a:alpha val="44705"/>
            </a:srgbClr>
          </a:solidFill>
          <a:ln w="25400" cap="flat" cmpd="sng">
            <a:solidFill>
              <a:srgbClr val="9900FF"/>
            </a:solidFill>
            <a:prstDash val="solid"/>
            <a:round/>
            <a:headEnd type="none" w="med" len="med"/>
            <a:tailEnd type="none" w="med" len="med"/>
          </a:ln>
        </p:spPr>
        <p:txBody>
          <a:bodyPr wrap="square"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cxnSp>
        <p:nvCxnSpPr>
          <p:cNvPr id="340" name="Shape 340"/>
          <p:cNvCxnSpPr/>
          <p:nvPr/>
        </p:nvCxnSpPr>
        <p:spPr>
          <a:xfrm rot="10800000">
            <a:off x="8174770" y="4508003"/>
            <a:ext cx="1038503" cy="286164"/>
          </a:xfrm>
          <a:prstGeom prst="straightConnector1">
            <a:avLst/>
          </a:prstGeom>
          <a:noFill/>
          <a:ln w="25400" cap="flat" cmpd="sng">
            <a:solidFill>
              <a:schemeClr val="accent1"/>
            </a:solidFill>
            <a:prstDash val="solid"/>
            <a:round/>
            <a:headEnd type="none" w="med" len="med"/>
            <a:tailEnd type="none" w="med" len="med"/>
          </a:ln>
        </p:spPr>
      </p:cxnSp>
      <p:cxnSp>
        <p:nvCxnSpPr>
          <p:cNvPr id="341" name="Shape 341"/>
          <p:cNvCxnSpPr/>
          <p:nvPr/>
        </p:nvCxnSpPr>
        <p:spPr>
          <a:xfrm rot="10800000">
            <a:off x="7419109" y="5112328"/>
            <a:ext cx="616527" cy="512617"/>
          </a:xfrm>
          <a:prstGeom prst="straightConnector1">
            <a:avLst/>
          </a:prstGeom>
          <a:noFill/>
          <a:ln w="25400" cap="flat" cmpd="sng">
            <a:solidFill>
              <a:schemeClr val="accent1"/>
            </a:solidFill>
            <a:prstDash val="solid"/>
            <a:round/>
            <a:headEnd type="none" w="med" len="med"/>
            <a:tailEnd type="none" w="med" len="med"/>
          </a:ln>
        </p:spPr>
      </p:cxnSp>
      <p:cxnSp>
        <p:nvCxnSpPr>
          <p:cNvPr id="342" name="Shape 342"/>
          <p:cNvCxnSpPr/>
          <p:nvPr/>
        </p:nvCxnSpPr>
        <p:spPr>
          <a:xfrm rot="10800000">
            <a:off x="5181600" y="2964873"/>
            <a:ext cx="827659" cy="1482434"/>
          </a:xfrm>
          <a:prstGeom prst="straightConnector1">
            <a:avLst/>
          </a:prstGeom>
          <a:noFill/>
          <a:ln w="25400" cap="flat" cmpd="sng">
            <a:solidFill>
              <a:schemeClr val="accent1"/>
            </a:solidFill>
            <a:prstDash val="solid"/>
            <a:round/>
            <a:headEnd type="none" w="med" len="med"/>
            <a:tailEnd type="none" w="med" len="med"/>
          </a:ln>
        </p:spPr>
      </p:cxnSp>
      <p:cxnSp>
        <p:nvCxnSpPr>
          <p:cNvPr id="343" name="Shape 343"/>
          <p:cNvCxnSpPr/>
          <p:nvPr/>
        </p:nvCxnSpPr>
        <p:spPr>
          <a:xfrm rot="10800000">
            <a:off x="6186055" y="1177635"/>
            <a:ext cx="1233054" cy="1025237"/>
          </a:xfrm>
          <a:prstGeom prst="straightConnector1">
            <a:avLst/>
          </a:prstGeom>
          <a:noFill/>
          <a:ln w="25400" cap="flat" cmpd="sng">
            <a:solidFill>
              <a:schemeClr val="accent1"/>
            </a:solidFill>
            <a:prstDash val="solid"/>
            <a:round/>
            <a:headEnd type="none" w="med" len="med"/>
            <a:tailEnd type="none" w="med" len="med"/>
          </a:ln>
        </p:spPr>
      </p:cxnSp>
      <p:sp>
        <p:nvSpPr>
          <p:cNvPr id="344" name="Shape 344"/>
          <p:cNvSpPr txBox="1"/>
          <p:nvPr/>
        </p:nvSpPr>
        <p:spPr>
          <a:xfrm>
            <a:off x="5583395" y="886691"/>
            <a:ext cx="1620982" cy="338554"/>
          </a:xfrm>
          <a:prstGeom prst="rect">
            <a:avLst/>
          </a:prstGeom>
          <a:noFill/>
          <a:ln>
            <a:noFill/>
          </a:ln>
        </p:spPr>
        <p:txBody>
          <a:bodyPr wrap="square" lIns="91425" tIns="45700" rIns="91425" bIns="45700" anchor="t" anchorCtr="0">
            <a:noAutofit/>
          </a:bodyPr>
          <a:lstStyle/>
          <a:p>
            <a:pPr defTabSz="914400"/>
            <a:r>
              <a:rPr lang="en-US" sz="1600" b="1" kern="0">
                <a:solidFill>
                  <a:srgbClr val="000000"/>
                </a:solidFill>
                <a:latin typeface="Calibri"/>
                <a:ea typeface="Calibri"/>
                <a:cs typeface="Calibri"/>
                <a:sym typeface="Calibri"/>
              </a:rPr>
              <a:t>FASE 2</a:t>
            </a:r>
          </a:p>
        </p:txBody>
      </p:sp>
      <p:sp>
        <p:nvSpPr>
          <p:cNvPr id="345" name="Shape 345"/>
          <p:cNvSpPr txBox="1"/>
          <p:nvPr/>
        </p:nvSpPr>
        <p:spPr>
          <a:xfrm>
            <a:off x="4642779" y="2618509"/>
            <a:ext cx="1620982" cy="338554"/>
          </a:xfrm>
          <a:prstGeom prst="rect">
            <a:avLst/>
          </a:prstGeom>
          <a:noFill/>
          <a:ln>
            <a:noFill/>
          </a:ln>
        </p:spPr>
        <p:txBody>
          <a:bodyPr wrap="square" lIns="91425" tIns="45700" rIns="91425" bIns="45700" anchor="t" anchorCtr="0">
            <a:noAutofit/>
          </a:bodyPr>
          <a:lstStyle/>
          <a:p>
            <a:pPr defTabSz="914400"/>
            <a:r>
              <a:rPr lang="en-US" sz="1600" b="1" kern="0">
                <a:solidFill>
                  <a:srgbClr val="000000"/>
                </a:solidFill>
                <a:latin typeface="Calibri"/>
                <a:ea typeface="Calibri"/>
                <a:cs typeface="Calibri"/>
                <a:sym typeface="Calibri"/>
              </a:rPr>
              <a:t>FASE 1</a:t>
            </a:r>
          </a:p>
        </p:txBody>
      </p:sp>
      <p:sp>
        <p:nvSpPr>
          <p:cNvPr id="346" name="Shape 346"/>
          <p:cNvSpPr txBox="1"/>
          <p:nvPr/>
        </p:nvSpPr>
        <p:spPr>
          <a:xfrm>
            <a:off x="9230308" y="4638745"/>
            <a:ext cx="1620982" cy="338554"/>
          </a:xfrm>
          <a:prstGeom prst="rect">
            <a:avLst/>
          </a:prstGeom>
          <a:noFill/>
          <a:ln>
            <a:noFill/>
          </a:ln>
        </p:spPr>
        <p:txBody>
          <a:bodyPr wrap="square" lIns="91425" tIns="45700" rIns="91425" bIns="45700" anchor="t" anchorCtr="0">
            <a:noAutofit/>
          </a:bodyPr>
          <a:lstStyle/>
          <a:p>
            <a:pPr defTabSz="914400"/>
            <a:r>
              <a:rPr lang="en-US" sz="1600" b="1" kern="0">
                <a:solidFill>
                  <a:srgbClr val="000000"/>
                </a:solidFill>
                <a:latin typeface="Calibri"/>
                <a:ea typeface="Calibri"/>
                <a:cs typeface="Calibri"/>
                <a:sym typeface="Calibri"/>
              </a:rPr>
              <a:t>FASE 3</a:t>
            </a:r>
          </a:p>
        </p:txBody>
      </p:sp>
      <p:sp>
        <p:nvSpPr>
          <p:cNvPr id="347" name="Shape 347"/>
          <p:cNvSpPr txBox="1"/>
          <p:nvPr/>
        </p:nvSpPr>
        <p:spPr>
          <a:xfrm>
            <a:off x="8035636" y="5580846"/>
            <a:ext cx="1620982" cy="338554"/>
          </a:xfrm>
          <a:prstGeom prst="rect">
            <a:avLst/>
          </a:prstGeom>
          <a:noFill/>
          <a:ln>
            <a:noFill/>
          </a:ln>
        </p:spPr>
        <p:txBody>
          <a:bodyPr wrap="square" lIns="91425" tIns="45700" rIns="91425" bIns="45700" anchor="t" anchorCtr="0">
            <a:noAutofit/>
          </a:bodyPr>
          <a:lstStyle/>
          <a:p>
            <a:pPr defTabSz="914400"/>
            <a:r>
              <a:rPr lang="en-US" sz="1600" b="1" kern="0">
                <a:solidFill>
                  <a:srgbClr val="000000"/>
                </a:solidFill>
                <a:latin typeface="Calibri"/>
                <a:ea typeface="Calibri"/>
                <a:cs typeface="Calibri"/>
                <a:sym typeface="Calibri"/>
              </a:rPr>
              <a:t>FASE 4</a:t>
            </a:r>
          </a:p>
        </p:txBody>
      </p:sp>
    </p:spTree>
    <p:extLst>
      <p:ext uri="{BB962C8B-B14F-4D97-AF65-F5344CB8AC3E}">
        <p14:creationId xmlns:p14="http://schemas.microsoft.com/office/powerpoint/2010/main" val="3556451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a:bodyPr>
          <a:lstStyle/>
          <a:p>
            <a:r>
              <a:rPr lang="es-EC" sz="3600" dirty="0"/>
              <a:t>8. Presupuesto EJECUTADO </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a:extLst>
              <a:ext uri="{FF2B5EF4-FFF2-40B4-BE49-F238E27FC236}">
                <a16:creationId xmlns:a16="http://schemas.microsoft.com/office/drawing/2014/main" id="{798375E2-0D36-4FB4-B21F-2E5CE75DB52A}"/>
              </a:ext>
            </a:extLst>
          </p:cNvPr>
          <p:cNvPicPr>
            <a:picLocks noChangeAspect="1"/>
          </p:cNvPicPr>
          <p:nvPr/>
        </p:nvPicPr>
        <p:blipFill>
          <a:blip r:embed="rId3"/>
          <a:stretch>
            <a:fillRect/>
          </a:stretch>
        </p:blipFill>
        <p:spPr>
          <a:xfrm>
            <a:off x="1421375" y="2585557"/>
            <a:ext cx="9349249" cy="1321125"/>
          </a:xfrm>
          <a:prstGeom prst="rect">
            <a:avLst/>
          </a:prstGeom>
        </p:spPr>
      </p:pic>
    </p:spTree>
    <p:extLst>
      <p:ext uri="{BB962C8B-B14F-4D97-AF65-F5344CB8AC3E}">
        <p14:creationId xmlns:p14="http://schemas.microsoft.com/office/powerpoint/2010/main" val="4094720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sz="3600" dirty="0"/>
              <a:t>8. Presupuesto ejecutado administrativo  </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366A141D-CE2B-400A-9F42-AEC2ACF4E88A}"/>
              </a:ext>
            </a:extLst>
          </p:cNvPr>
          <p:cNvPicPr>
            <a:picLocks noChangeAspect="1"/>
          </p:cNvPicPr>
          <p:nvPr/>
        </p:nvPicPr>
        <p:blipFill>
          <a:blip r:embed="rId3"/>
          <a:stretch>
            <a:fillRect/>
          </a:stretch>
        </p:blipFill>
        <p:spPr>
          <a:xfrm>
            <a:off x="1421375" y="2107875"/>
            <a:ext cx="9349249" cy="2642250"/>
          </a:xfrm>
          <a:prstGeom prst="rect">
            <a:avLst/>
          </a:prstGeom>
        </p:spPr>
      </p:pic>
    </p:spTree>
    <p:extLst>
      <p:ext uri="{BB962C8B-B14F-4D97-AF65-F5344CB8AC3E}">
        <p14:creationId xmlns:p14="http://schemas.microsoft.com/office/powerpoint/2010/main" val="1199047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sz="3600" dirty="0"/>
              <a:t>8. Presupuesto ejecutado </a:t>
            </a:r>
            <a:br>
              <a:rPr lang="es-EC" sz="3600" dirty="0"/>
            </a:br>
            <a:r>
              <a:rPr lang="es-EC" sz="3600" dirty="0"/>
              <a:t>    INGRESOS:  </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Imagen 7">
            <a:extLst>
              <a:ext uri="{FF2B5EF4-FFF2-40B4-BE49-F238E27FC236}">
                <a16:creationId xmlns:a16="http://schemas.microsoft.com/office/drawing/2014/main" id="{49190FA7-E319-4DEA-B65F-1B786F6D338A}"/>
              </a:ext>
            </a:extLst>
          </p:cNvPr>
          <p:cNvPicPr>
            <a:picLocks noChangeAspect="1"/>
          </p:cNvPicPr>
          <p:nvPr/>
        </p:nvPicPr>
        <p:blipFill>
          <a:blip r:embed="rId3"/>
          <a:stretch>
            <a:fillRect/>
          </a:stretch>
        </p:blipFill>
        <p:spPr>
          <a:xfrm>
            <a:off x="1421375" y="2222203"/>
            <a:ext cx="9349249" cy="2413594"/>
          </a:xfrm>
          <a:prstGeom prst="rect">
            <a:avLst/>
          </a:prstGeom>
        </p:spPr>
      </p:pic>
    </p:spTree>
    <p:extLst>
      <p:ext uri="{BB962C8B-B14F-4D97-AF65-F5344CB8AC3E}">
        <p14:creationId xmlns:p14="http://schemas.microsoft.com/office/powerpoint/2010/main" val="1052819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sz="3600" dirty="0"/>
              <a:t>8. Presupuesto ejecutado </a:t>
            </a:r>
            <a:br>
              <a:rPr lang="es-EC" sz="3600" dirty="0"/>
            </a:br>
            <a:r>
              <a:rPr lang="es-EC" sz="3600" dirty="0"/>
              <a:t>    resultado:  </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B59AC1EE-BBED-4660-9DB2-23CFAB6D3916}"/>
              </a:ext>
            </a:extLst>
          </p:cNvPr>
          <p:cNvPicPr>
            <a:picLocks noChangeAspect="1"/>
          </p:cNvPicPr>
          <p:nvPr/>
        </p:nvPicPr>
        <p:blipFill>
          <a:blip r:embed="rId3"/>
          <a:stretch>
            <a:fillRect/>
          </a:stretch>
        </p:blipFill>
        <p:spPr>
          <a:xfrm>
            <a:off x="1438642" y="2286000"/>
            <a:ext cx="9602321" cy="1691809"/>
          </a:xfrm>
          <a:prstGeom prst="rect">
            <a:avLst/>
          </a:prstGeom>
        </p:spPr>
      </p:pic>
    </p:spTree>
    <p:extLst>
      <p:ext uri="{BB962C8B-B14F-4D97-AF65-F5344CB8AC3E}">
        <p14:creationId xmlns:p14="http://schemas.microsoft.com/office/powerpoint/2010/main" val="422901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4211" y="1687491"/>
            <a:ext cx="9065095" cy="4417096"/>
          </a:xfrm>
        </p:spPr>
        <p:txBody>
          <a:bodyPr>
            <a:normAutofit/>
          </a:bodyPr>
          <a:lstStyle/>
          <a:p>
            <a:pPr marL="342900" indent="-342900">
              <a:buFont typeface="Arial" panose="020B0604020202020204" pitchFamily="34" charset="0"/>
              <a:buChar char="•"/>
            </a:pPr>
            <a:r>
              <a:rPr lang="es-EC" sz="2400" dirty="0">
                <a:solidFill>
                  <a:schemeClr val="tx1"/>
                </a:solidFill>
              </a:rPr>
              <a:t>Participación activa en la elaboración de Artes y Anuncios</a:t>
            </a:r>
          </a:p>
          <a:p>
            <a:pPr marL="342900" indent="-342900">
              <a:buFont typeface="Arial" panose="020B0604020202020204" pitchFamily="34" charset="0"/>
              <a:buChar char="•"/>
            </a:pPr>
            <a:r>
              <a:rPr lang="es-EC" sz="2400" dirty="0">
                <a:solidFill>
                  <a:schemeClr val="tx1"/>
                </a:solidFill>
              </a:rPr>
              <a:t>Mayor interacción con proveedores del material para conseguir los diseños preliminares</a:t>
            </a:r>
          </a:p>
          <a:p>
            <a:pPr marL="342900" indent="-342900">
              <a:buFont typeface="Arial" panose="020B0604020202020204" pitchFamily="34" charset="0"/>
              <a:buChar char="•"/>
            </a:pPr>
            <a:r>
              <a:rPr lang="es-EC" sz="2400" dirty="0">
                <a:solidFill>
                  <a:schemeClr val="tx1"/>
                </a:solidFill>
              </a:rPr>
              <a:t>Inclusión de mensajes de </a:t>
            </a:r>
            <a:r>
              <a:rPr lang="es-EC" sz="2400" dirty="0" err="1">
                <a:solidFill>
                  <a:schemeClr val="tx1"/>
                </a:solidFill>
              </a:rPr>
              <a:t>Lions</a:t>
            </a:r>
            <a:r>
              <a:rPr lang="es-EC" sz="2400" dirty="0">
                <a:solidFill>
                  <a:schemeClr val="tx1"/>
                </a:solidFill>
              </a:rPr>
              <a:t> </a:t>
            </a:r>
            <a:r>
              <a:rPr lang="es-EC" sz="2400" dirty="0" err="1">
                <a:solidFill>
                  <a:schemeClr val="tx1"/>
                </a:solidFill>
              </a:rPr>
              <a:t>Quest</a:t>
            </a:r>
            <a:endParaRPr lang="es-EC" sz="2400" dirty="0">
              <a:solidFill>
                <a:schemeClr val="tx1"/>
              </a:solidFill>
            </a:endParaRPr>
          </a:p>
          <a:p>
            <a:pPr marL="342900" indent="-342900">
              <a:buFont typeface="Arial" panose="020B0604020202020204" pitchFamily="34" charset="0"/>
              <a:buChar char="•"/>
            </a:pPr>
            <a:r>
              <a:rPr lang="es-EC" sz="2400" dirty="0">
                <a:solidFill>
                  <a:schemeClr val="tx1"/>
                </a:solidFill>
              </a:rPr>
              <a:t>Estandarización en el uso de logo APF y mensajes inclusivos</a:t>
            </a:r>
          </a:p>
          <a:p>
            <a:pPr marL="342900" indent="-342900">
              <a:buFont typeface="Arial" panose="020B0604020202020204" pitchFamily="34" charset="0"/>
              <a:buChar char="•"/>
            </a:pPr>
            <a:endParaRPr lang="es-EC" sz="2400" dirty="0"/>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3. ARTES Y ANUNCIOS</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406080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4211" y="1687490"/>
            <a:ext cx="9065095" cy="4571641"/>
          </a:xfrm>
        </p:spPr>
        <p:txBody>
          <a:bodyPr>
            <a:normAutofit/>
          </a:bodyPr>
          <a:lstStyle/>
          <a:p>
            <a:pPr marL="342900" indent="-342900">
              <a:buFont typeface="Arial" panose="020B0604020202020204" pitchFamily="34" charset="0"/>
              <a:buChar char="•"/>
            </a:pPr>
            <a:r>
              <a:rPr lang="es-EC" sz="2000" dirty="0">
                <a:solidFill>
                  <a:schemeClr val="tx1"/>
                </a:solidFill>
              </a:rPr>
              <a:t>Contratamos por USD. 200 + IVA la elaboración del manual de marca, para dejarlo estandarizado para su futuro uso.</a:t>
            </a:r>
          </a:p>
          <a:p>
            <a:pPr marL="342900" indent="-342900">
              <a:buFont typeface="Arial" panose="020B0604020202020204" pitchFamily="34" charset="0"/>
              <a:buChar char="•"/>
            </a:pPr>
            <a:r>
              <a:rPr lang="es-EC" sz="2000" dirty="0">
                <a:solidFill>
                  <a:schemeClr val="tx1"/>
                </a:solidFill>
              </a:rPr>
              <a:t>Quedará estandarizado el logo y colores para todos los medios: correos, banner, flyer, página Web</a:t>
            </a:r>
          </a:p>
          <a:p>
            <a:pPr marL="342900" indent="-342900">
              <a:buFont typeface="Arial" panose="020B0604020202020204" pitchFamily="34" charset="0"/>
              <a:buChar char="•"/>
            </a:pPr>
            <a:r>
              <a:rPr lang="es-EC" sz="2000" dirty="0">
                <a:solidFill>
                  <a:schemeClr val="tx1"/>
                </a:solidFill>
              </a:rPr>
              <a:t>El manual de marca se encuentra finalmente en nuestras manos. Deberemos pasar la posta a la nueva Comisión de Comunicación.</a:t>
            </a:r>
          </a:p>
          <a:p>
            <a:pPr marL="342900" indent="-342900">
              <a:buFont typeface="Arial" panose="020B0604020202020204" pitchFamily="34" charset="0"/>
              <a:buChar char="•"/>
            </a:pPr>
            <a:endParaRPr lang="es-EC" sz="2400" dirty="0">
              <a:solidFill>
                <a:schemeClr val="tx1"/>
              </a:solidFill>
            </a:endParaRP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155575" y="549935"/>
            <a:ext cx="9593731" cy="800101"/>
          </a:xfrm>
        </p:spPr>
        <p:txBody>
          <a:bodyPr>
            <a:normAutofit fontScale="90000"/>
          </a:bodyPr>
          <a:lstStyle/>
          <a:p>
            <a:r>
              <a:rPr lang="es-EC" dirty="0"/>
              <a:t>4. MANUAL DE MARCA</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a:blip r:embed="rId3"/>
          <a:stretch>
            <a:fillRect/>
          </a:stretch>
        </p:blipFill>
        <p:spPr>
          <a:xfrm>
            <a:off x="9870582" y="1350036"/>
            <a:ext cx="1990859" cy="5092005"/>
          </a:xfrm>
          <a:prstGeom prst="rect">
            <a:avLst/>
          </a:prstGeom>
        </p:spPr>
      </p:pic>
    </p:spTree>
    <p:extLst>
      <p:ext uri="{BB962C8B-B14F-4D97-AF65-F5344CB8AC3E}">
        <p14:creationId xmlns:p14="http://schemas.microsoft.com/office/powerpoint/2010/main" val="406796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4211" y="1687491"/>
            <a:ext cx="10211316" cy="4417096"/>
          </a:xfrm>
        </p:spPr>
        <p:txBody>
          <a:bodyPr>
            <a:normAutofit/>
          </a:bodyPr>
          <a:lstStyle/>
          <a:p>
            <a:pPr marL="342900" indent="-342900">
              <a:buFont typeface="Arial" panose="020B0604020202020204" pitchFamily="34" charset="0"/>
              <a:buChar char="•"/>
            </a:pPr>
            <a:r>
              <a:rPr lang="es-EC" sz="2400" dirty="0">
                <a:solidFill>
                  <a:schemeClr val="tx1"/>
                </a:solidFill>
              </a:rPr>
              <a:t>Entrega de </a:t>
            </a:r>
            <a:r>
              <a:rPr lang="es-EC" sz="2400" dirty="0" err="1">
                <a:solidFill>
                  <a:schemeClr val="tx1"/>
                </a:solidFill>
              </a:rPr>
              <a:t>Brochure-flyer</a:t>
            </a:r>
            <a:r>
              <a:rPr lang="es-EC" sz="2400" dirty="0">
                <a:solidFill>
                  <a:schemeClr val="tx1"/>
                </a:solidFill>
              </a:rPr>
              <a:t> de la APF, en las reuniones de los padres de familia. 1500 ejemplares.</a:t>
            </a:r>
          </a:p>
          <a:p>
            <a:pPr marL="342900" indent="-342900">
              <a:buFont typeface="Arial" panose="020B0604020202020204" pitchFamily="34" charset="0"/>
              <a:buChar char="•"/>
            </a:pPr>
            <a:endParaRPr lang="es-EC" sz="2400" dirty="0">
              <a:solidFill>
                <a:schemeClr val="tx1"/>
              </a:solidFill>
            </a:endParaRPr>
          </a:p>
          <a:p>
            <a:pPr marL="457200" indent="-457200">
              <a:buAutoNum type="arabicPeriod" startAt="6"/>
            </a:pPr>
            <a:r>
              <a:rPr lang="es-EC" sz="3200" dirty="0">
                <a:solidFill>
                  <a:schemeClr val="tx1"/>
                </a:solidFill>
              </a:rPr>
              <a:t>PENDIENTE:</a:t>
            </a:r>
          </a:p>
          <a:p>
            <a:pPr marL="457200" indent="-457200">
              <a:buAutoNum type="arabicPeriod" startAt="6"/>
            </a:pPr>
            <a:endParaRPr lang="es-EC" sz="2400" dirty="0">
              <a:solidFill>
                <a:schemeClr val="tx1"/>
              </a:solidFill>
            </a:endParaRPr>
          </a:p>
          <a:p>
            <a:pPr marL="342900" indent="-342900">
              <a:buFont typeface="Arial" panose="020B0604020202020204" pitchFamily="34" charset="0"/>
              <a:buChar char="•"/>
            </a:pPr>
            <a:r>
              <a:rPr lang="es-EC" sz="2400" dirty="0">
                <a:solidFill>
                  <a:schemeClr val="tx1"/>
                </a:solidFill>
              </a:rPr>
              <a:t>Elaboración de las tarjeta de beneficios APF para las familias aportantes. Dificultad de entregarlas por cancelación de los envíos de sobres de matrículas. Pendiente definición.</a:t>
            </a:r>
          </a:p>
          <a:p>
            <a:pPr marL="342900" indent="-342900">
              <a:buFont typeface="Arial" panose="020B0604020202020204" pitchFamily="34" charset="0"/>
              <a:buChar char="•"/>
            </a:pPr>
            <a:endParaRPr lang="es-EC" sz="2400" dirty="0"/>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fontScale="90000"/>
          </a:bodyPr>
          <a:lstStyle/>
          <a:p>
            <a:r>
              <a:rPr lang="es-EC" dirty="0"/>
              <a:t>5.  VARIOS</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49987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7376" y="188424"/>
            <a:ext cx="2130424" cy="9947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a:xfrm>
            <a:off x="684212" y="685799"/>
            <a:ext cx="8001000" cy="800101"/>
          </a:xfrm>
        </p:spPr>
        <p:txBody>
          <a:bodyPr>
            <a:normAutofit/>
          </a:bodyPr>
          <a:lstStyle/>
          <a:p>
            <a:r>
              <a:rPr lang="es-EC" sz="3600" dirty="0"/>
              <a:t>8. Presupuesto ejecutado</a:t>
            </a:r>
          </a:p>
        </p:txBody>
      </p:sp>
      <p:sp>
        <p:nvSpPr>
          <p:cNvPr id="2" name="AutoShape 2" descr="Resultado de imagen para banner roll up med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banner roll up med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 name="Imagen 2">
            <a:extLst>
              <a:ext uri="{FF2B5EF4-FFF2-40B4-BE49-F238E27FC236}">
                <a16:creationId xmlns:a16="http://schemas.microsoft.com/office/drawing/2014/main" id="{115CE481-E729-4305-B794-AC0437FCCBA9}"/>
              </a:ext>
            </a:extLst>
          </p:cNvPr>
          <p:cNvPicPr>
            <a:picLocks noChangeAspect="1"/>
          </p:cNvPicPr>
          <p:nvPr/>
        </p:nvPicPr>
        <p:blipFill>
          <a:blip r:embed="rId3"/>
          <a:stretch>
            <a:fillRect/>
          </a:stretch>
        </p:blipFill>
        <p:spPr>
          <a:xfrm>
            <a:off x="1193339" y="2284628"/>
            <a:ext cx="9349249" cy="825703"/>
          </a:xfrm>
          <a:prstGeom prst="rect">
            <a:avLst/>
          </a:prstGeom>
        </p:spPr>
      </p:pic>
    </p:spTree>
    <p:extLst>
      <p:ext uri="{BB962C8B-B14F-4D97-AF65-F5344CB8AC3E}">
        <p14:creationId xmlns:p14="http://schemas.microsoft.com/office/powerpoint/2010/main" val="91894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1120461"/>
            <a:ext cx="6913376" cy="1867437"/>
          </a:xfrm>
        </p:spPr>
        <p:txBody>
          <a:bodyPr/>
          <a:lstStyle/>
          <a:p>
            <a:r>
              <a:rPr lang="es-EC" b="1" dirty="0"/>
              <a:t>APF - COMISIÓN SOCIAL</a:t>
            </a:r>
          </a:p>
        </p:txBody>
      </p:sp>
      <p:sp>
        <p:nvSpPr>
          <p:cNvPr id="3" name="Subtítulo 2"/>
          <p:cNvSpPr>
            <a:spLocks noGrp="1"/>
          </p:cNvSpPr>
          <p:nvPr>
            <p:ph type="subTitle" idx="1"/>
          </p:nvPr>
        </p:nvSpPr>
        <p:spPr>
          <a:xfrm>
            <a:off x="684212" y="3264319"/>
            <a:ext cx="6400800" cy="1062984"/>
          </a:xfrm>
        </p:spPr>
        <p:txBody>
          <a:bodyPr/>
          <a:lstStyle/>
          <a:p>
            <a:r>
              <a:rPr lang="es-EC" sz="2800" b="1" dirty="0">
                <a:solidFill>
                  <a:srgbClr val="002060"/>
                </a:solidFill>
              </a:rPr>
              <a:t>INFORME ANUAL 2017-2018</a:t>
            </a:r>
          </a:p>
          <a:p>
            <a:endParaRPr lang="es-EC" b="1" dirty="0">
              <a:solidFill>
                <a:srgbClr val="002060"/>
              </a:solidFill>
            </a:endParaRPr>
          </a:p>
        </p:txBody>
      </p:sp>
      <p:pic>
        <p:nvPicPr>
          <p:cNvPr id="1026" name="Picture 2" descr="Resultado de imagen para CAQ AP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2158" y="3621258"/>
            <a:ext cx="6311542" cy="29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400419"/>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Retrospección">
  <a:themeElements>
    <a:clrScheme name="Personalizado 4">
      <a:dk1>
        <a:srgbClr val="000000"/>
      </a:dk1>
      <a:lt1>
        <a:srgbClr val="FFFFFF"/>
      </a:lt1>
      <a:dk2>
        <a:srgbClr val="637052"/>
      </a:dk2>
      <a:lt2>
        <a:srgbClr val="CCDDEA"/>
      </a:lt2>
      <a:accent1>
        <a:srgbClr val="7F7F7F"/>
      </a:accent1>
      <a:accent2>
        <a:srgbClr val="516B37"/>
      </a:accent2>
      <a:accent3>
        <a:srgbClr val="CAD07E"/>
      </a:accent3>
      <a:accent4>
        <a:srgbClr val="9B8357"/>
      </a:accent4>
      <a:accent5>
        <a:srgbClr val="C2BC80"/>
      </a:accent5>
      <a:accent6>
        <a:srgbClr val="94A088"/>
      </a:accent6>
      <a:hlink>
        <a:srgbClr val="2998E3"/>
      </a:hlink>
      <a:folHlink>
        <a:srgbClr val="AFB7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832</TotalTime>
  <Words>2247</Words>
  <Application>Microsoft Macintosh PowerPoint</Application>
  <PresentationFormat>Widescreen</PresentationFormat>
  <Paragraphs>251</Paragraphs>
  <Slides>46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Wingdings</vt:lpstr>
      <vt:lpstr>Wingdings 3</vt:lpstr>
      <vt:lpstr>Sector</vt:lpstr>
      <vt:lpstr>Retrospección</vt:lpstr>
      <vt:lpstr>PowerPoint Presentation</vt:lpstr>
      <vt:lpstr>APF - COMISIÓN COMUNICACIÓN</vt:lpstr>
      <vt:lpstr>1. USO DE MAIL Y PAGINA WEB</vt:lpstr>
      <vt:lpstr>2. Whats app</vt:lpstr>
      <vt:lpstr>3. ARTES Y ANUNCIOS</vt:lpstr>
      <vt:lpstr>4. MANUAL DE MARCA</vt:lpstr>
      <vt:lpstr>5.  VARIOS</vt:lpstr>
      <vt:lpstr>8. Presupuesto ejecutado</vt:lpstr>
      <vt:lpstr>APF - COMISIÓN SOCIAL</vt:lpstr>
      <vt:lpstr>PowerPoint Presentation</vt:lpstr>
      <vt:lpstr>PowerPoint Presentation</vt:lpstr>
      <vt:lpstr>SHOW DE TALENTOS</vt:lpstr>
      <vt:lpstr>SHOW DE TALENTOS</vt:lpstr>
      <vt:lpstr>Concurso de bandas</vt:lpstr>
      <vt:lpstr>PowerPoint Presentation</vt:lpstr>
      <vt:lpstr>DÍA DEL MAESTRO</vt:lpstr>
      <vt:lpstr>Día de la familia</vt:lpstr>
      <vt:lpstr>Día de la familia</vt:lpstr>
      <vt:lpstr>PowerPoint Presentation</vt:lpstr>
      <vt:lpstr>PowerPoint Presentation</vt:lpstr>
      <vt:lpstr>PowerPoint Presentation</vt:lpstr>
      <vt:lpstr>8. Presupuesto </vt:lpstr>
      <vt:lpstr>APF - COMISIóN BIENESTAR ESTUDIANTIL</vt:lpstr>
      <vt:lpstr>PowerPoint Presentation</vt:lpstr>
      <vt:lpstr>PowerPoint Presentation</vt:lpstr>
      <vt:lpstr>PowerPoint Presentation</vt:lpstr>
      <vt:lpstr>PowerPoint Presentation</vt:lpstr>
      <vt:lpstr>PowerPoint Presentation</vt:lpstr>
      <vt:lpstr>PowerPoint Presentation</vt:lpstr>
      <vt:lpstr>8. Presupuesto EJECUTADO </vt:lpstr>
      <vt:lpstr>APF - COMISIÓN deportes</vt:lpstr>
      <vt:lpstr>PowerPoint Presentation</vt:lpstr>
      <vt:lpstr>PowerPoint Presentation</vt:lpstr>
      <vt:lpstr>PowerPoint Presentation</vt:lpstr>
      <vt:lpstr>8. Presupuesto ejecutado</vt:lpstr>
      <vt:lpstr>APF - COMISIÓN albergue</vt:lpstr>
      <vt:lpstr>E l  C u e r p o   C e n t r a l  |  D o r m i t o r i o s</vt:lpstr>
      <vt:lpstr>A m b i e n t e  J o v e n  y  A l e g r e</vt:lpstr>
      <vt:lpstr>PowerPoint Presentation</vt:lpstr>
      <vt:lpstr>PowerPoint Presentation</vt:lpstr>
      <vt:lpstr>EL PLAN MAESTRO FUE DESARROLLADO TOMANDO COMO BASE LOS LINEAMIENTOS ESTRATÉGICOS PLANTEADOS EN EL AÑO 2016- 2017 POR LA APF, EL PESO DE LA PLANIFICACIÓN ESTÁ CENTRADO EN:  1. CREAR UN PROYECTO MUY ATRACTIVO PARA EL USO POR PARTE DE LAS FAMILIAS DEL CAQ.  2. UNA OFERTA MAS OPTIMIZADA PARA PODER ABARCAR CLIENTELA EXTERNA.  3. CREAR UN COMPLEMENTO ACADÉMICO PARA LAS ACTIVIDADES EDUCATIVAS DEL CAQ   </vt:lpstr>
      <vt:lpstr>PowerPoint Presentation</vt:lpstr>
      <vt:lpstr>8. Presupuesto EJECUTADO </vt:lpstr>
      <vt:lpstr>8. Presupuesto ejecutado administrativo  </vt:lpstr>
      <vt:lpstr>8. Presupuesto ejecutado      INGRESOS:  </vt:lpstr>
      <vt:lpstr>8. Presupuesto ejecutado      resultado: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APF - COMISION COMUNICACION</dc:title>
  <dc:creator>Cesar Balcazar Martinez</dc:creator>
  <cp:lastModifiedBy>Fernando Guerrero</cp:lastModifiedBy>
  <cp:revision>77</cp:revision>
  <dcterms:created xsi:type="dcterms:W3CDTF">2017-11-22T19:31:56Z</dcterms:created>
  <dcterms:modified xsi:type="dcterms:W3CDTF">2018-10-18T19:15:07Z</dcterms:modified>
</cp:coreProperties>
</file>